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83" r:id="rId3"/>
    <p:sldId id="257" r:id="rId4"/>
    <p:sldId id="262" r:id="rId5"/>
    <p:sldId id="284" r:id="rId6"/>
    <p:sldId id="287" r:id="rId7"/>
    <p:sldId id="285" r:id="rId8"/>
    <p:sldId id="289" r:id="rId9"/>
    <p:sldId id="290" r:id="rId10"/>
    <p:sldId id="291" r:id="rId11"/>
    <p:sldId id="293" r:id="rId12"/>
    <p:sldId id="292" r:id="rId13"/>
    <p:sldId id="294" r:id="rId14"/>
    <p:sldId id="271" r:id="rId15"/>
    <p:sldId id="295" r:id="rId16"/>
    <p:sldId id="272" r:id="rId17"/>
    <p:sldId id="297" r:id="rId18"/>
    <p:sldId id="299" r:id="rId19"/>
    <p:sldId id="300" r:id="rId20"/>
    <p:sldId id="301" r:id="rId21"/>
    <p:sldId id="270" r:id="rId22"/>
    <p:sldId id="275" r:id="rId23"/>
    <p:sldId id="277" r:id="rId24"/>
    <p:sldId id="278" r:id="rId25"/>
    <p:sldId id="279" r:id="rId26"/>
    <p:sldId id="282" r:id="rId27"/>
    <p:sldId id="280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66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F424CA-613D-4A6D-9828-D60F413DB4BF}" type="datetimeFigureOut">
              <a:rPr lang="zh-CN" altLang="en-US" smtClean="0"/>
              <a:t>2019.11.18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B107B-54BD-4647-A5AD-A09107F79A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09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B107B-54BD-4647-A5AD-A09107F79AD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912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>
            <a:extLst>
              <a:ext uri="{FF2B5EF4-FFF2-40B4-BE49-F238E27FC236}">
                <a16:creationId xmlns:a16="http://schemas.microsoft.com/office/drawing/2014/main" id="{9708CDAB-557D-4247-A9F8-5644F2EDF11E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Title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7839351A-7240-42CC-82F1-F8AFB2118DF1}"/>
              </a:ext>
            </a:extLst>
          </p:cNvPr>
          <p:cNvSpPr txBox="1">
            <a:spLocks/>
          </p:cNvSpPr>
          <p:nvPr userDrawn="1"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b"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name, time</a:t>
            </a:r>
          </a:p>
        </p:txBody>
      </p:sp>
    </p:spTree>
    <p:extLst>
      <p:ext uri="{BB962C8B-B14F-4D97-AF65-F5344CB8AC3E}">
        <p14:creationId xmlns:p14="http://schemas.microsoft.com/office/powerpoint/2010/main" val="1868522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6FDBBBC5-ABEA-491E-947C-C86031E9712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535863" y="228600"/>
            <a:ext cx="4572647" cy="2120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F0C5FB48-2F4D-406B-BF79-FAD2D595B0A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535861" y="4483100"/>
            <a:ext cx="4572647" cy="2120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975F26B5-FEF0-40F6-A372-07D90E74DD7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535862" y="2349500"/>
            <a:ext cx="4572647" cy="2120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002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80" userDrawn="1">
          <p15:clr>
            <a:srgbClr val="FBAE40"/>
          </p15:clr>
        </p15:guide>
        <p15:guide id="2" pos="4747">
          <p15:clr>
            <a:srgbClr val="FBAE40"/>
          </p15:clr>
        </p15:guide>
        <p15:guide id="3" orient="horz" pos="281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">
            <a:extLst>
              <a:ext uri="{FF2B5EF4-FFF2-40B4-BE49-F238E27FC236}">
                <a16:creationId xmlns:a16="http://schemas.microsoft.com/office/drawing/2014/main" id="{E89E3029-F52D-4EC5-AEAF-C0012A8FC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88" y="194807"/>
            <a:ext cx="11720223" cy="946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63D06D92-1034-4F98-BA33-D68792DCC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888" y="1288111"/>
            <a:ext cx="11720222" cy="537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9022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1-ref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">
            <a:extLst>
              <a:ext uri="{FF2B5EF4-FFF2-40B4-BE49-F238E27FC236}">
                <a16:creationId xmlns:a16="http://schemas.microsoft.com/office/drawing/2014/main" id="{E89E3029-F52D-4EC5-AEAF-C0012A8FC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88" y="194807"/>
            <a:ext cx="11720223" cy="946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63D06D92-1034-4F98-BA33-D68792DCC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888" y="1288111"/>
            <a:ext cx="11720222" cy="5311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65D1F5C4-A71C-407E-A948-BEE3B18CEF3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07387" y="6643299"/>
            <a:ext cx="10577224" cy="205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/>
            </a:lvl1pPr>
          </a:lstStyle>
          <a:p>
            <a:pPr lvl="0"/>
            <a:r>
              <a:rPr lang="en-US" altLang="zh-CN" dirty="0"/>
              <a:t>ref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4139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 userDrawn="1">
          <p15:clr>
            <a:srgbClr val="FBAE40"/>
          </p15:clr>
        </p15:guide>
        <p15:guide id="2" orient="horz" pos="4156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pos="753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1-co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占位符 1">
            <a:extLst>
              <a:ext uri="{FF2B5EF4-FFF2-40B4-BE49-F238E27FC236}">
                <a16:creationId xmlns:a16="http://schemas.microsoft.com/office/drawing/2014/main" id="{E89E3029-F52D-4EC5-AEAF-C0012A8FC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88" y="194807"/>
            <a:ext cx="11720223" cy="608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文本占位符 2">
            <a:extLst>
              <a:ext uri="{FF2B5EF4-FFF2-40B4-BE49-F238E27FC236}">
                <a16:creationId xmlns:a16="http://schemas.microsoft.com/office/drawing/2014/main" id="{63D06D92-1034-4F98-BA33-D68792DCC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888" y="914401"/>
            <a:ext cx="11720222" cy="56850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</a:lstStyle>
          <a:p>
            <a:pPr lvl="0"/>
            <a:endParaRPr lang="zh-CN" altLang="en-US" dirty="0"/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65D1F5C4-A71C-407E-A948-BEE3B18CEF33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07387" y="6643299"/>
            <a:ext cx="10577224" cy="205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/>
            </a:lvl1pPr>
          </a:lstStyle>
          <a:p>
            <a:pPr lvl="0"/>
            <a:r>
              <a:rPr lang="en-US" altLang="zh-CN" dirty="0"/>
              <a:t>ref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15387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>
          <p15:clr>
            <a:srgbClr val="FBAE40"/>
          </p15:clr>
        </p15:guide>
        <p15:guide id="2" orient="horz" pos="4156">
          <p15:clr>
            <a:srgbClr val="FBAE40"/>
          </p15:clr>
        </p15:guide>
        <p15:guide id="3" pos="143">
          <p15:clr>
            <a:srgbClr val="FBAE40"/>
          </p15:clr>
        </p15:guide>
        <p15:guide id="4" pos="753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ref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">
            <a:extLst>
              <a:ext uri="{FF2B5EF4-FFF2-40B4-BE49-F238E27FC236}">
                <a16:creationId xmlns:a16="http://schemas.microsoft.com/office/drawing/2014/main" id="{63D06D92-1034-4F98-BA33-D68792DCC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888" y="194807"/>
            <a:ext cx="11720222" cy="6404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</a:lstStyle>
          <a:p>
            <a:pPr lvl="0"/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F47AB1-6E03-469F-AA84-9D01C57C45DC}"/>
              </a:ext>
            </a:extLst>
          </p:cNvPr>
          <p:cNvSpPr txBox="1"/>
          <p:nvPr userDrawn="1"/>
        </p:nvSpPr>
        <p:spPr>
          <a:xfrm>
            <a:off x="5905370" y="6599468"/>
            <a:ext cx="381258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06294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>
          <p15:clr>
            <a:srgbClr val="FBAE40"/>
          </p15:clr>
        </p15:guide>
        <p15:guide id="2" orient="horz" pos="4156">
          <p15:clr>
            <a:srgbClr val="FBAE40"/>
          </p15:clr>
        </p15:guide>
        <p15:guide id="3" pos="143">
          <p15:clr>
            <a:srgbClr val="FBAE40"/>
          </p15:clr>
        </p15:guide>
        <p15:guide id="4" pos="753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F47AB1-6E03-469F-AA84-9D01C57C45DC}"/>
              </a:ext>
            </a:extLst>
          </p:cNvPr>
          <p:cNvSpPr txBox="1"/>
          <p:nvPr userDrawn="1"/>
        </p:nvSpPr>
        <p:spPr>
          <a:xfrm>
            <a:off x="5905370" y="6599468"/>
            <a:ext cx="381258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ref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20551E52-AD35-4223-8F4E-1DC7F3706ED7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6628" y="192989"/>
            <a:ext cx="5669481" cy="6406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DB4E7335-9285-4F0C-A079-D4BC31BD182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235889" y="192989"/>
            <a:ext cx="5669481" cy="6404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</a:lstStyle>
          <a:p>
            <a:pPr lvl="0"/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88AF947-EFDD-4764-98C0-5BF0958571EF}"/>
              </a:ext>
            </a:extLst>
          </p:cNvPr>
          <p:cNvCxnSpPr>
            <a:cxnSpLocks/>
          </p:cNvCxnSpPr>
          <p:nvPr userDrawn="1"/>
        </p:nvCxnSpPr>
        <p:spPr>
          <a:xfrm>
            <a:off x="6097704" y="354911"/>
            <a:ext cx="7951" cy="6080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5265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99">
          <p15:clr>
            <a:srgbClr val="FBAE40"/>
          </p15:clr>
        </p15:guide>
        <p15:guide id="2" orient="horz" pos="4156">
          <p15:clr>
            <a:srgbClr val="FBAE40"/>
          </p15:clr>
        </p15:guide>
        <p15:guide id="3" pos="143">
          <p15:clr>
            <a:srgbClr val="FBAE40"/>
          </p15:clr>
        </p15:guide>
        <p15:guide id="4" pos="753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4679CB46-8776-447D-9E5B-20EEAD0447C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535863" y="3429000"/>
            <a:ext cx="4572647" cy="3170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</a:lstStyle>
          <a:p>
            <a:pPr lvl="0"/>
            <a:endParaRPr lang="zh-CN" altLang="en-US" dirty="0"/>
          </a:p>
        </p:txBody>
      </p:sp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6FDBBBC5-ABEA-491E-947C-C86031E9712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535863" y="228600"/>
            <a:ext cx="4572647" cy="3170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9007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74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6FDBBBC5-ABEA-491E-947C-C86031E9712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535863" y="715933"/>
            <a:ext cx="4572647" cy="2886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</a:lstStyle>
          <a:p>
            <a:pPr lvl="0"/>
            <a:endParaRPr lang="zh-CN" altLang="en-US" dirty="0"/>
          </a:p>
        </p:txBody>
      </p:sp>
      <p:sp>
        <p:nvSpPr>
          <p:cNvPr id="4" name="标题占位符 1">
            <a:extLst>
              <a:ext uri="{FF2B5EF4-FFF2-40B4-BE49-F238E27FC236}">
                <a16:creationId xmlns:a16="http://schemas.microsoft.com/office/drawing/2014/main" id="{B9C0FBA8-E379-47CB-A577-8300A492C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90" y="95417"/>
            <a:ext cx="12025018" cy="620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2">
            <a:extLst>
              <a:ext uri="{FF2B5EF4-FFF2-40B4-BE49-F238E27FC236}">
                <a16:creationId xmlns:a16="http://schemas.microsoft.com/office/drawing/2014/main" id="{A96A4D70-BADE-468B-940C-00AFF4268254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535861" y="3601942"/>
            <a:ext cx="4572647" cy="28860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/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6213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273" userDrawn="1">
          <p15:clr>
            <a:srgbClr val="FBAE40"/>
          </p15:clr>
        </p15:guide>
        <p15:guide id="2" pos="474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bel-with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2">
            <a:extLst>
              <a:ext uri="{FF2B5EF4-FFF2-40B4-BE49-F238E27FC236}">
                <a16:creationId xmlns:a16="http://schemas.microsoft.com/office/drawing/2014/main" id="{6FDBBBC5-ABEA-491E-947C-C86031E9712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7535863" y="739460"/>
            <a:ext cx="4572647" cy="1975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6" name="文本占位符 2">
            <a:extLst>
              <a:ext uri="{FF2B5EF4-FFF2-40B4-BE49-F238E27FC236}">
                <a16:creationId xmlns:a16="http://schemas.microsoft.com/office/drawing/2014/main" id="{2D978391-8527-4CE7-BC52-6E81BFCFC9C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535863" y="2716812"/>
            <a:ext cx="4572647" cy="19757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F95E7989-256C-4CD3-B4F0-9E49795CD35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535861" y="4689475"/>
            <a:ext cx="4572647" cy="19538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1800"/>
            </a:lvl1pPr>
          </a:lstStyle>
          <a:p>
            <a:pPr lvl="0"/>
            <a:endParaRPr lang="zh-CN" altLang="en-US" dirty="0"/>
          </a:p>
        </p:txBody>
      </p:sp>
      <p:sp>
        <p:nvSpPr>
          <p:cNvPr id="8" name="文本占位符 2">
            <a:extLst>
              <a:ext uri="{FF2B5EF4-FFF2-40B4-BE49-F238E27FC236}">
                <a16:creationId xmlns:a16="http://schemas.microsoft.com/office/drawing/2014/main" id="{FABEE2D9-E482-4EAE-A86F-C8177B2DBFBC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07387" y="6643299"/>
            <a:ext cx="10577224" cy="2052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/>
            </a:lvl1pPr>
          </a:lstStyle>
          <a:p>
            <a:pPr lvl="0"/>
            <a:r>
              <a:rPr lang="en-US" altLang="zh-CN" dirty="0"/>
              <a:t>ref</a:t>
            </a:r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934D668A-9741-4A4F-B3F6-059E1472D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90" y="95417"/>
            <a:ext cx="12025018" cy="620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2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96241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6" userDrawn="1">
          <p15:clr>
            <a:srgbClr val="FBAE40"/>
          </p15:clr>
        </p15:guide>
        <p15:guide id="2" pos="4747">
          <p15:clr>
            <a:srgbClr val="FBAE40"/>
          </p15:clr>
        </p15:guide>
        <p15:guide id="3" orient="horz" pos="295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B43DF22-38DD-42C9-B555-52D2CC542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88" y="194807"/>
            <a:ext cx="11720223" cy="946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A4C929-EB7F-4965-9983-CE5E0D539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5888" y="1288111"/>
            <a:ext cx="11720222" cy="5375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446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8" r:id="rId3"/>
    <p:sldLayoutId id="2147483663" r:id="rId4"/>
    <p:sldLayoutId id="2147483659" r:id="rId5"/>
    <p:sldLayoutId id="2147483662" r:id="rId6"/>
    <p:sldLayoutId id="2147483657" r:id="rId7"/>
    <p:sldLayoutId id="2147483664" r:id="rId8"/>
    <p:sldLayoutId id="2147483661" r:id="rId9"/>
    <p:sldLayoutId id="214748366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19.png"/><Relationship Id="rId4" Type="http://schemas.openxmlformats.org/officeDocument/2006/relationships/slide" Target="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433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A984409-FEF8-4978-964A-86DD53CE981E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左右下边界</a:t>
                </a:r>
                <a:r>
                  <a:rPr lang="en-US" altLang="zh-CN" dirty="0"/>
                  <a:t>: T = 293.15 K</a:t>
                </a:r>
              </a:p>
              <a:p>
                <a:r>
                  <a:rPr lang="zh-CN" altLang="en-US" dirty="0"/>
                  <a:t>上边界</a:t>
                </a:r>
                <a:r>
                  <a:rPr lang="en-US" altLang="zh-CN" dirty="0"/>
                  <a:t>: heat flux </a:t>
                </a:r>
                <a:r>
                  <a:rPr lang="zh-CN" altLang="en-US" dirty="0"/>
                  <a:t>热交换</a:t>
                </a:r>
                <a:r>
                  <a:rPr lang="en-US" altLang="zh-CN" dirty="0"/>
                  <a:t>, T = 293.15 K,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=25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温度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波导中心</a:t>
                </a:r>
                <a:r>
                  <a:rPr lang="en-US" altLang="zh-CN" dirty="0"/>
                  <a:t>): 309.21 K, d =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16.06 K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A984409-FEF8-4978-964A-86DD53CE98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1067" t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7D31C5-C38D-4AD1-9B29-C5FAD61D99A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zh-CN" altLang="en-US" dirty="0"/>
              <a:t>所有边界</a:t>
            </a:r>
            <a:r>
              <a:rPr lang="en-US" altLang="zh-CN" dirty="0"/>
              <a:t>: T = 293.15 K</a:t>
            </a:r>
          </a:p>
          <a:p>
            <a:r>
              <a:rPr lang="zh-CN" altLang="en-US" dirty="0"/>
              <a:t>温度</a:t>
            </a:r>
            <a:r>
              <a:rPr lang="en-US" altLang="zh-CN" dirty="0"/>
              <a:t>(</a:t>
            </a:r>
            <a:r>
              <a:rPr lang="zh-CN" altLang="en-US" dirty="0"/>
              <a:t>波导中心</a:t>
            </a:r>
            <a:r>
              <a:rPr lang="en-US" altLang="zh-CN" dirty="0"/>
              <a:t>): 308.23 K, d = </a:t>
            </a:r>
            <a:r>
              <a:rPr lang="en-US" altLang="zh-CN" dirty="0">
                <a:solidFill>
                  <a:srgbClr val="FF0000"/>
                </a:solidFill>
              </a:rPr>
              <a:t>15.08 K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6D392E0E-CC0C-469D-BACF-A20E65F86105}"/>
                  </a:ext>
                </a:extLst>
              </p:cNvPr>
              <p:cNvSpPr>
                <a:spLocks noGrp="1"/>
              </p:cNvSpPr>
              <p:nvPr>
                <p:ph idx="15"/>
              </p:nvPr>
            </p:nvSpPr>
            <p:spPr>
              <a:xfrm>
                <a:off x="7535863" y="4696883"/>
                <a:ext cx="4572647" cy="1953824"/>
              </a:xfrm>
            </p:spPr>
            <p:txBody>
              <a:bodyPr/>
              <a:lstStyle/>
              <a:p>
                <a:r>
                  <a:rPr lang="zh-CN" altLang="en-US" dirty="0"/>
                  <a:t>左右下边界</a:t>
                </a:r>
                <a:r>
                  <a:rPr lang="en-US" altLang="zh-CN" dirty="0"/>
                  <a:t>: T = 293.15 K</a:t>
                </a:r>
              </a:p>
              <a:p>
                <a:r>
                  <a:rPr lang="zh-CN" altLang="en-US" dirty="0"/>
                  <a:t>上边界</a:t>
                </a:r>
                <a:r>
                  <a:rPr lang="en-US" altLang="zh-CN" dirty="0"/>
                  <a:t>: heat flux </a:t>
                </a:r>
                <a:r>
                  <a:rPr lang="zh-CN" altLang="en-US" dirty="0"/>
                  <a:t>热交换</a:t>
                </a:r>
                <a:r>
                  <a:rPr lang="en-US" altLang="zh-CN" dirty="0"/>
                  <a:t>, T = 293.15 K,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=5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温度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波导中心</a:t>
                </a:r>
                <a:r>
                  <a:rPr lang="en-US" altLang="zh-CN" dirty="0"/>
                  <a:t>): 309.21 K, d =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16.06 K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6D392E0E-CC0C-469D-BACF-A20E65F861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5"/>
              </p:nvPr>
            </p:nvSpPr>
            <p:spPr>
              <a:xfrm>
                <a:off x="7535863" y="4696883"/>
                <a:ext cx="4572647" cy="1953824"/>
              </a:xfrm>
              <a:blipFill>
                <a:blip r:embed="rId3"/>
                <a:stretch>
                  <a:fillRect l="-1067" t="-2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标题 5">
            <a:extLst>
              <a:ext uri="{FF2B5EF4-FFF2-40B4-BE49-F238E27FC236}">
                <a16:creationId xmlns:a16="http://schemas.microsoft.com/office/drawing/2014/main" id="{C6EC188E-A5E3-4409-876B-4ED2C0F31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90" y="95417"/>
            <a:ext cx="12025018" cy="620516"/>
          </a:xfrm>
        </p:spPr>
        <p:txBody>
          <a:bodyPr/>
          <a:lstStyle/>
          <a:p>
            <a:r>
              <a:rPr lang="zh-CN" altLang="en-US" dirty="0"/>
              <a:t>初始仿真结果</a:t>
            </a:r>
            <a:r>
              <a:rPr lang="en-US" altLang="zh-CN" dirty="0"/>
              <a:t>(</a:t>
            </a:r>
            <a:r>
              <a:rPr lang="zh-CN" altLang="en-US" dirty="0"/>
              <a:t>空气层厚度</a:t>
            </a:r>
            <a:r>
              <a:rPr lang="en-US" altLang="zh-CN" dirty="0"/>
              <a:t>1</a:t>
            </a:r>
            <a:r>
              <a:rPr lang="el-GR" altLang="zh-CN" dirty="0"/>
              <a:t> μ</a:t>
            </a:r>
            <a:r>
              <a:rPr lang="en-US" altLang="zh-CN" dirty="0"/>
              <a:t>m)</a:t>
            </a:r>
            <a:endParaRPr lang="zh-CN" altLang="en-US" dirty="0"/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86F7A824-6A5C-44C2-9EE7-2EB817173C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43A619-EE8E-4676-AD40-57CB98AF1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788" y="781084"/>
            <a:ext cx="4121680" cy="18812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CAA953-72B7-4CEC-943F-CFF30BD48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8788" y="4713787"/>
            <a:ext cx="4113212" cy="18880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9B4B0F0-DB15-4847-92D1-71347DA1A3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8788" y="2762717"/>
            <a:ext cx="4113212" cy="187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55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1BE7873-5500-45CF-B140-859279155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改变结构</a:t>
            </a:r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仿真区域</a:t>
            </a:r>
            <a:r>
              <a:rPr lang="en-US" altLang="zh-CN" dirty="0"/>
              <a:t>: [</a:t>
            </a:r>
            <a:r>
              <a:rPr lang="el-GR" altLang="zh-CN" dirty="0"/>
              <a:t>μ</a:t>
            </a:r>
            <a:r>
              <a:rPr lang="en-US" altLang="zh-CN" dirty="0"/>
              <a:t>m]  100 x 200 (w, h)</a:t>
            </a:r>
          </a:p>
          <a:p>
            <a:r>
              <a:rPr lang="en-US" altLang="zh-CN" dirty="0"/>
              <a:t>2. </a:t>
            </a:r>
            <a:r>
              <a:rPr lang="en-US" altLang="zh-CN" dirty="0" err="1"/>
              <a:t>SiO2</a:t>
            </a:r>
            <a:r>
              <a:rPr lang="zh-CN" altLang="en-US" dirty="0"/>
              <a:t>层变为正确厚度</a:t>
            </a:r>
            <a:r>
              <a:rPr lang="en-US" altLang="zh-CN" dirty="0"/>
              <a:t>(2 </a:t>
            </a:r>
            <a:r>
              <a:rPr lang="el-GR" altLang="zh-CN" dirty="0"/>
              <a:t>μ</a:t>
            </a:r>
            <a:r>
              <a:rPr lang="en-US" altLang="zh-CN" dirty="0"/>
              <a:t>m)</a:t>
            </a:r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5A51EF-8C5D-4916-A7D7-EF09E79B1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88" y="1744170"/>
            <a:ext cx="5059714" cy="23790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B69B36A-0245-41D5-B7E4-24171AC20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400" y="991659"/>
            <a:ext cx="4054835" cy="47402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81AB7F0-5B56-4838-A681-A519C00D529B}"/>
              </a:ext>
            </a:extLst>
          </p:cNvPr>
          <p:cNvSpPr txBox="1"/>
          <p:nvPr/>
        </p:nvSpPr>
        <p:spPr>
          <a:xfrm>
            <a:off x="7908154" y="5866341"/>
            <a:ext cx="203132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整个区域温度分布</a:t>
            </a:r>
          </a:p>
        </p:txBody>
      </p:sp>
    </p:spTree>
    <p:extLst>
      <p:ext uri="{BB962C8B-B14F-4D97-AF65-F5344CB8AC3E}">
        <p14:creationId xmlns:p14="http://schemas.microsoft.com/office/powerpoint/2010/main" val="279495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DEE68F3-EC5A-44C3-B3B9-2ECB101FB63F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>
              <a:xfrm>
                <a:off x="4352397" y="686918"/>
                <a:ext cx="4572647" cy="1975789"/>
              </a:xfrm>
            </p:spPr>
            <p:txBody>
              <a:bodyPr/>
              <a:lstStyle/>
              <a:p>
                <a:r>
                  <a:rPr lang="zh-CN" altLang="en-US" dirty="0"/>
                  <a:t>左右下边界</a:t>
                </a:r>
                <a:r>
                  <a:rPr lang="en-US" altLang="zh-CN" dirty="0"/>
                  <a:t>: T = 293.15 K</a:t>
                </a:r>
              </a:p>
              <a:p>
                <a:r>
                  <a:rPr lang="zh-CN" altLang="en-US" dirty="0"/>
                  <a:t>上边界</a:t>
                </a:r>
                <a:r>
                  <a:rPr lang="en-US" altLang="zh-CN" dirty="0"/>
                  <a:t>: heat flux </a:t>
                </a:r>
                <a:r>
                  <a:rPr lang="zh-CN" altLang="en-US" dirty="0"/>
                  <a:t>热交换</a:t>
                </a:r>
                <a:r>
                  <a:rPr lang="en-US" altLang="zh-CN" dirty="0"/>
                  <a:t>, T = 293.15 K,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=25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温度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波导中心</a:t>
                </a:r>
                <a:r>
                  <a:rPr lang="en-US" altLang="zh-CN" dirty="0"/>
                  <a:t>): 309.01 K, d =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15.86 K</a:t>
                </a:r>
                <a:endParaRPr lang="zh-CN" altLang="en-US" dirty="0">
                  <a:solidFill>
                    <a:srgbClr val="FF0000"/>
                  </a:solidFill>
                </a:endParaRPr>
              </a:p>
              <a:p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2DEE68F3-EC5A-44C3-B3B9-2ECB101FB6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xfrm>
                <a:off x="4352397" y="686918"/>
                <a:ext cx="4572647" cy="1975789"/>
              </a:xfrm>
              <a:blipFill>
                <a:blip r:embed="rId2"/>
                <a:stretch>
                  <a:fillRect l="-1200" t="-30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3F5562-B520-4D18-B3D0-DBCB6DD6BC0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18651" y="2708275"/>
            <a:ext cx="4572647" cy="1975789"/>
          </a:xfrm>
        </p:spPr>
        <p:txBody>
          <a:bodyPr/>
          <a:lstStyle/>
          <a:p>
            <a:r>
              <a:rPr lang="zh-CN" altLang="en-US" dirty="0"/>
              <a:t>所有边界</a:t>
            </a:r>
            <a:r>
              <a:rPr lang="en-US" altLang="zh-CN" dirty="0"/>
              <a:t>: T = 293.15 K</a:t>
            </a:r>
          </a:p>
          <a:p>
            <a:r>
              <a:rPr lang="zh-CN" altLang="en-US" dirty="0"/>
              <a:t>温度</a:t>
            </a:r>
            <a:r>
              <a:rPr lang="en-US" altLang="zh-CN" dirty="0"/>
              <a:t>(</a:t>
            </a:r>
            <a:r>
              <a:rPr lang="zh-CN" altLang="en-US" dirty="0"/>
              <a:t>波导中心</a:t>
            </a:r>
            <a:r>
              <a:rPr lang="en-US" altLang="zh-CN" dirty="0"/>
              <a:t>): 309.01 K, d = </a:t>
            </a:r>
            <a:r>
              <a:rPr lang="en-US" altLang="zh-CN" dirty="0">
                <a:solidFill>
                  <a:srgbClr val="FF0000"/>
                </a:solidFill>
              </a:rPr>
              <a:t>15.86 K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3238C25-4AE3-491C-86A9-0A827D4CE198}"/>
                  </a:ext>
                </a:extLst>
              </p:cNvPr>
              <p:cNvSpPr>
                <a:spLocks noGrp="1"/>
              </p:cNvSpPr>
              <p:nvPr>
                <p:ph idx="15"/>
              </p:nvPr>
            </p:nvSpPr>
            <p:spPr>
              <a:xfrm>
                <a:off x="4318651" y="4738192"/>
                <a:ext cx="4572647" cy="1953824"/>
              </a:xfrm>
            </p:spPr>
            <p:txBody>
              <a:bodyPr/>
              <a:lstStyle/>
              <a:p>
                <a:r>
                  <a:rPr lang="zh-CN" altLang="en-US" dirty="0"/>
                  <a:t>左右下边界</a:t>
                </a:r>
                <a:r>
                  <a:rPr lang="en-US" altLang="zh-CN" dirty="0"/>
                  <a:t>: T = 293.15 K</a:t>
                </a:r>
              </a:p>
              <a:p>
                <a:r>
                  <a:rPr lang="zh-CN" altLang="en-US" dirty="0"/>
                  <a:t>上边界</a:t>
                </a:r>
                <a:r>
                  <a:rPr lang="en-US" altLang="zh-CN" dirty="0"/>
                  <a:t>: heat flux </a:t>
                </a:r>
                <a:r>
                  <a:rPr lang="zh-CN" altLang="en-US" dirty="0"/>
                  <a:t>热交换</a:t>
                </a:r>
                <a:r>
                  <a:rPr lang="en-US" altLang="zh-CN" dirty="0"/>
                  <a:t>, T = 293.15 K,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=5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温度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波导中心</a:t>
                </a:r>
                <a:r>
                  <a:rPr lang="en-US" altLang="zh-CN" dirty="0"/>
                  <a:t>): 309.01 K, d =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15.86 K</a:t>
                </a:r>
                <a:endParaRPr lang="zh-CN" altLang="en-US" dirty="0">
                  <a:solidFill>
                    <a:srgbClr val="FF0000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53238C25-4AE3-491C-86A9-0A827D4CE1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5"/>
              </p:nvPr>
            </p:nvSpPr>
            <p:spPr>
              <a:xfrm>
                <a:off x="4318651" y="4738192"/>
                <a:ext cx="4572647" cy="1953824"/>
              </a:xfrm>
              <a:blipFill>
                <a:blip r:embed="rId3"/>
                <a:stretch>
                  <a:fillRect l="-1065" t="-2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6AB4898-0E69-463C-BB59-7FCB2716169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16DB8A65-F817-4E1B-ACA8-05E5B148F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增大仿真区域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6FBB77-1C12-42B7-BE1D-133A8E444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90" y="2708275"/>
            <a:ext cx="4115858" cy="19620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AF73864-2BDF-4DB8-931F-FDAC756CA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90" y="729322"/>
            <a:ext cx="4115858" cy="18917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E252E2E-BE3D-4327-8364-8BACF24563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90" y="4717234"/>
            <a:ext cx="4115858" cy="189830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574BB2A-67F9-46FD-B5A1-C708E12D37C6}"/>
              </a:ext>
            </a:extLst>
          </p:cNvPr>
          <p:cNvSpPr txBox="1"/>
          <p:nvPr/>
        </p:nvSpPr>
        <p:spPr>
          <a:xfrm>
            <a:off x="9330267" y="2715154"/>
            <a:ext cx="2531533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此时改变上边界条件基本不影响仿真结果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3655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CE3C8D-42F9-4338-A373-96ABF9937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疑问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E886B2-A23C-446E-AFF2-A3816C8E64E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7AF4F4-BAFE-4E05-9754-F547C7FC7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934" y="927464"/>
            <a:ext cx="4919132" cy="26481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E36C935-B764-4864-B3D2-BF71BAD6AE48}"/>
              </a:ext>
            </a:extLst>
          </p:cNvPr>
          <p:cNvSpPr txBox="1"/>
          <p:nvPr/>
        </p:nvSpPr>
        <p:spPr>
          <a:xfrm>
            <a:off x="8166024" y="3699965"/>
            <a:ext cx="156966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论文中等温线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A8C206-29A2-4EBB-9096-283587E9D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66" y="1070601"/>
            <a:ext cx="4988863" cy="2503469"/>
          </a:xfrm>
          <a:prstGeom prst="rect">
            <a:avLst/>
          </a:prstGeom>
        </p:spPr>
      </p:pic>
      <p:pic>
        <p:nvPicPr>
          <p:cNvPr id="8" name="图片 7">
            <a:hlinkClick r:id="rId4" action="ppaction://hlinksldjump"/>
            <a:extLst>
              <a:ext uri="{FF2B5EF4-FFF2-40B4-BE49-F238E27FC236}">
                <a16:creationId xmlns:a16="http://schemas.microsoft.com/office/drawing/2014/main" id="{E9C71033-67BE-48CD-9C5F-5E72CA1DD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0014" y="4034797"/>
            <a:ext cx="4121680" cy="188126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3AD8F45-D4D2-4D75-83B8-A19FEB57C673}"/>
              </a:ext>
            </a:extLst>
          </p:cNvPr>
          <p:cNvSpPr txBox="1"/>
          <p:nvPr/>
        </p:nvSpPr>
        <p:spPr>
          <a:xfrm>
            <a:off x="7393465" y="6015690"/>
            <a:ext cx="3520516" cy="719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与之相似的仿真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有超链接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厚度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1</a:t>
            </a:r>
            <a:r>
              <a:rPr lang="el-GR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μ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m, heat flux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99956A4-A696-490E-8FC5-5501BB559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168" y="3699965"/>
            <a:ext cx="4115858" cy="189830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65CB5B1-DF91-45E2-8821-30115F628CB8}"/>
              </a:ext>
            </a:extLst>
          </p:cNvPr>
          <p:cNvSpPr txBox="1"/>
          <p:nvPr/>
        </p:nvSpPr>
        <p:spPr>
          <a:xfrm>
            <a:off x="894104" y="5724167"/>
            <a:ext cx="3877985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上页中等温线与论文中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大相径庭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0194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34DBF1-EE33-497A-910E-847966ECB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Ref2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0BE99E-F027-4196-80CD-9CE4D07BC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6600" y="2302933"/>
            <a:ext cx="4869510" cy="1913467"/>
          </a:xfrm>
        </p:spPr>
        <p:txBody>
          <a:bodyPr/>
          <a:lstStyle/>
          <a:p>
            <a:r>
              <a:rPr lang="zh-CN" altLang="en-US" dirty="0"/>
              <a:t>单边加热</a:t>
            </a:r>
            <a:endParaRPr lang="en-US" altLang="zh-CN" dirty="0"/>
          </a:p>
          <a:p>
            <a:r>
              <a:rPr lang="zh-CN" altLang="en-US" dirty="0"/>
              <a:t>波导</a:t>
            </a:r>
            <a:r>
              <a:rPr lang="en-US" altLang="zh-CN" dirty="0"/>
              <a:t>:[</a:t>
            </a:r>
            <a:r>
              <a:rPr lang="el-GR" altLang="zh-CN" dirty="0"/>
              <a:t>μ</a:t>
            </a:r>
            <a:r>
              <a:rPr lang="en-US" altLang="zh-CN" dirty="0"/>
              <a:t>m] 2.2 x 2 x 1100</a:t>
            </a:r>
          </a:p>
          <a:p>
            <a:r>
              <a:rPr lang="en-US" altLang="zh-CN" dirty="0"/>
              <a:t>heater: :[</a:t>
            </a:r>
            <a:r>
              <a:rPr lang="el-GR" altLang="zh-CN" dirty="0"/>
              <a:t>μ</a:t>
            </a:r>
            <a:r>
              <a:rPr lang="en-US" altLang="zh-CN" dirty="0"/>
              <a:t>m] 4 x 2 x 700</a:t>
            </a:r>
          </a:p>
          <a:p>
            <a:r>
              <a:rPr lang="zh-CN" altLang="en-US" dirty="0"/>
              <a:t>功率</a:t>
            </a:r>
            <a:r>
              <a:rPr lang="en-US" altLang="zh-CN" dirty="0"/>
              <a:t>: 700 </a:t>
            </a:r>
            <a:r>
              <a:rPr lang="en-US" altLang="zh-CN" dirty="0" err="1"/>
              <a:t>mW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0A13889-8AA3-48A3-99F9-855B4E8B7F2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zh-CN" dirty="0"/>
              <a:t>Aditya Malik et al., Ge-on-Si and Ge-on-</a:t>
            </a:r>
            <a:r>
              <a:rPr lang="en-US" altLang="zh-CN" dirty="0" err="1"/>
              <a:t>SOI</a:t>
            </a:r>
            <a:r>
              <a:rPr lang="en-US" altLang="zh-CN" dirty="0"/>
              <a:t> thermo-optic</a:t>
            </a:r>
            <a:r>
              <a:rPr lang="zh-CN" altLang="en-US" dirty="0"/>
              <a:t> </a:t>
            </a:r>
            <a:r>
              <a:rPr lang="en-US" altLang="zh-CN" dirty="0"/>
              <a:t>phase shifters for the mid-infrared, Optics Express, 2014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3F1ED39-0985-40CF-AC9D-922648C5DA3C}"/>
              </a:ext>
            </a:extLst>
          </p:cNvPr>
          <p:cNvSpPr txBox="1"/>
          <p:nvPr/>
        </p:nvSpPr>
        <p:spPr>
          <a:xfrm>
            <a:off x="3524344" y="2179263"/>
            <a:ext cx="646331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12AA2E-9627-42CE-BCAE-389329079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88" y="1153928"/>
            <a:ext cx="3056519" cy="239230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A266674-A6E0-4F2A-8A66-8C8F2B03B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78" y="3733733"/>
            <a:ext cx="4750323" cy="231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44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05044A-F4DE-418D-B80E-AC737A64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论文中的仿真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C6746E-DC14-40DD-BE69-FCF10A3DB5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888" y="3746307"/>
            <a:ext cx="11720222" cy="2853161"/>
          </a:xfrm>
        </p:spPr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三维仿真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波导中心直线上温度分布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由</a:t>
            </a:r>
            <a:r>
              <a:rPr lang="en-US" altLang="zh-CN" dirty="0"/>
              <a:t>2</a:t>
            </a:r>
            <a:r>
              <a:rPr lang="zh-CN" altLang="en-US" dirty="0"/>
              <a:t>求得相位变化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57DFE4-59CF-4A6E-A8AE-77453014179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93B255-A3E0-443F-8266-4FF213B4B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88" y="803082"/>
            <a:ext cx="104108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297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5348B4E-EE3E-4A55-AF38-6F2CBECC7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Initial</a:t>
            </a:r>
          </a:p>
          <a:p>
            <a:r>
              <a:rPr lang="en-US" altLang="zh-CN" sz="2000" dirty="0"/>
              <a:t>Material Property                                                    Boundary Condition</a:t>
            </a:r>
            <a:endParaRPr lang="zh-CN" altLang="en-US" sz="2000" dirty="0"/>
          </a:p>
          <a:p>
            <a:endParaRPr lang="en-US" altLang="zh-CN" sz="20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sz="2000" dirty="0"/>
              <a:t>Results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D0CC9B54-9A9D-4764-A5E6-778EB6F0F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416835"/>
              </p:ext>
            </p:extLst>
          </p:nvPr>
        </p:nvGraphicFramePr>
        <p:xfrm>
          <a:off x="235888" y="1526426"/>
          <a:ext cx="4851140" cy="1414263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66379">
                  <a:extLst>
                    <a:ext uri="{9D8B030D-6E8A-4147-A177-3AD203B41FA5}">
                      <a16:colId xmlns:a16="http://schemas.microsoft.com/office/drawing/2014/main" val="1453745335"/>
                    </a:ext>
                  </a:extLst>
                </a:gridCol>
                <a:gridCol w="1329266">
                  <a:extLst>
                    <a:ext uri="{9D8B030D-6E8A-4147-A177-3AD203B41FA5}">
                      <a16:colId xmlns:a16="http://schemas.microsoft.com/office/drawing/2014/main" val="2274677076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1404235182"/>
                    </a:ext>
                  </a:extLst>
                </a:gridCol>
                <a:gridCol w="1260095">
                  <a:extLst>
                    <a:ext uri="{9D8B030D-6E8A-4147-A177-3AD203B41FA5}">
                      <a16:colId xmlns:a16="http://schemas.microsoft.com/office/drawing/2014/main" val="1265681188"/>
                    </a:ext>
                  </a:extLst>
                </a:gridCol>
              </a:tblGrid>
              <a:tr h="471724"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Thermal Conductivity (W/m*K)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/>
                        <a:t>Density (kg/m3)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/>
                        <a:t>Heat capacity (J/kg*K)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9766008"/>
                  </a:ext>
                </a:extLst>
              </a:tr>
              <a:tr h="27330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silicon</a:t>
                      </a:r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130</a:t>
                      </a:r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2330</a:t>
                      </a:r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711</a:t>
                      </a:r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4116223"/>
                  </a:ext>
                </a:extLst>
              </a:tr>
              <a:tr h="2733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air</a:t>
                      </a:r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built-in material</a:t>
                      </a:r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97797262"/>
                  </a:ext>
                </a:extLst>
              </a:tr>
              <a:tr h="27330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germanium</a:t>
                      </a:r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58</a:t>
                      </a:r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5323</a:t>
                      </a:r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310</a:t>
                      </a:r>
                      <a:endParaRPr lang="zh-CN" altLang="en-US" sz="11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01040"/>
                  </a:ext>
                </a:extLst>
              </a:tr>
            </a:tbl>
          </a:graphicData>
        </a:graphic>
      </p:graphicFrame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754762A0-2970-42FE-9299-7730F7FA1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751450"/>
              </p:ext>
            </p:extLst>
          </p:nvPr>
        </p:nvGraphicFramePr>
        <p:xfrm>
          <a:off x="6326188" y="1362337"/>
          <a:ext cx="5054600" cy="174244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464734">
                  <a:extLst>
                    <a:ext uri="{9D8B030D-6E8A-4147-A177-3AD203B41FA5}">
                      <a16:colId xmlns:a16="http://schemas.microsoft.com/office/drawing/2014/main" val="497971633"/>
                    </a:ext>
                  </a:extLst>
                </a:gridCol>
                <a:gridCol w="3589866">
                  <a:extLst>
                    <a:ext uri="{9D8B030D-6E8A-4147-A177-3AD203B41FA5}">
                      <a16:colId xmlns:a16="http://schemas.microsoft.com/office/drawing/2014/main" val="21726269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Boundary Condition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13443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上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Convective heat flux, h=10 W/(</a:t>
                      </a:r>
                      <a:r>
                        <a:rPr lang="en-US" altLang="zh-CN" sz="1100" dirty="0" err="1"/>
                        <a:t>m2</a:t>
                      </a:r>
                      <a:r>
                        <a:rPr lang="en-US" altLang="zh-CN" sz="1100" dirty="0"/>
                        <a:t>*K)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74667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dirty="0"/>
                        <a:t>fixed temperature, T=initial value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12820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波导方向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Convective heat flux, h=10 W/(</a:t>
                      </a:r>
                      <a:r>
                        <a:rPr lang="en-US" altLang="zh-CN" sz="1100" dirty="0" err="1"/>
                        <a:t>m2</a:t>
                      </a:r>
                      <a:r>
                        <a:rPr lang="en-US" altLang="zh-CN" sz="1100" dirty="0"/>
                        <a:t>*K)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28408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/>
                        <a:t>其余两个方向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Convective heat flux, h=10 W/(</a:t>
                      </a:r>
                      <a:r>
                        <a:rPr lang="en-US" altLang="zh-CN" sz="1100" dirty="0" err="1"/>
                        <a:t>m2</a:t>
                      </a:r>
                      <a:r>
                        <a:rPr lang="en-US" altLang="zh-CN" sz="1100" dirty="0"/>
                        <a:t>*K)</a:t>
                      </a:r>
                      <a:endParaRPr lang="zh-CN" altLang="en-US" sz="11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8580955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8EE26F75-397A-44DF-8F58-BAB297237296}"/>
              </a:ext>
            </a:extLst>
          </p:cNvPr>
          <p:cNvSpPr txBox="1"/>
          <p:nvPr/>
        </p:nvSpPr>
        <p:spPr>
          <a:xfrm>
            <a:off x="7713133" y="4106333"/>
            <a:ext cx="2844800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最高温度在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303K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左右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4A099EA-6954-4E49-9106-92E9110BE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016" y="3502813"/>
            <a:ext cx="5934605" cy="309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45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06CEE7-4F95-4830-A375-354CC9D1D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结果对比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D31F9A-7035-4F9B-A4A8-609F526BB4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DAEAE108-A3E4-4EF7-AB07-B372F945BB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88" y="3881733"/>
            <a:ext cx="4206149" cy="21217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43C4B6-11F7-4C4F-9B70-B9FEFC14B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265118"/>
            <a:ext cx="4158720" cy="22208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AA9AD6F-784B-4A5B-B7DD-F3DD47D2D8A0}"/>
              </a:ext>
            </a:extLst>
          </p:cNvPr>
          <p:cNvSpPr txBox="1"/>
          <p:nvPr/>
        </p:nvSpPr>
        <p:spPr>
          <a:xfrm>
            <a:off x="4008899" y="3532181"/>
            <a:ext cx="11079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论文结果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E2986F-AA07-4921-A4F0-381B37BAB100}"/>
              </a:ext>
            </a:extLst>
          </p:cNvPr>
          <p:cNvSpPr txBox="1"/>
          <p:nvPr/>
        </p:nvSpPr>
        <p:spPr>
          <a:xfrm>
            <a:off x="3831735" y="6122931"/>
            <a:ext cx="110799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我的结果</a:t>
            </a: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F8AE01BA-A484-43CF-B4BA-8B30452E15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851953" y="3869744"/>
            <a:ext cx="4206149" cy="21934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3A37364-EE8D-4745-946E-D9D441FB0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6275" y="1224634"/>
            <a:ext cx="3428888" cy="247836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EB87E92-2DB3-4BA4-9472-0CCE98B6CEB5}"/>
              </a:ext>
            </a:extLst>
          </p:cNvPr>
          <p:cNvSpPr txBox="1"/>
          <p:nvPr/>
        </p:nvSpPr>
        <p:spPr>
          <a:xfrm>
            <a:off x="6272569" y="2165597"/>
            <a:ext cx="168584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Tmax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310 K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8C2A5A-90DB-4C0D-A36C-56DAB2A9BC67}"/>
              </a:ext>
            </a:extLst>
          </p:cNvPr>
          <p:cNvSpPr txBox="1"/>
          <p:nvPr/>
        </p:nvSpPr>
        <p:spPr>
          <a:xfrm>
            <a:off x="6336106" y="4520309"/>
            <a:ext cx="168584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Tmax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303 K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6AD9DD-FB9B-4CBE-A92D-2F6051CFC9D3}"/>
              </a:ext>
            </a:extLst>
          </p:cNvPr>
          <p:cNvSpPr txBox="1"/>
          <p:nvPr/>
        </p:nvSpPr>
        <p:spPr>
          <a:xfrm>
            <a:off x="9392539" y="1557867"/>
            <a:ext cx="2563572" cy="1844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左侧两图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等温线形状不对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且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heater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内部最高温度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(350 K)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比我的结果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319K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高的多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9412066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32ABA-620A-4B38-BE24-8F8925026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论文中结果不匹配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715BE6-A1D8-4509-9119-F3DAB4A6E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原因分析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1. </a:t>
            </a:r>
            <a:r>
              <a:rPr lang="zh-CN" altLang="en-US" dirty="0"/>
              <a:t>可能论文中使用的是线状热源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sz="2000" dirty="0"/>
              <a:t>两图等温线形状无法匹配</a:t>
            </a:r>
            <a:r>
              <a:rPr lang="en-US" altLang="zh-CN" sz="2000" dirty="0"/>
              <a:t>(</a:t>
            </a:r>
            <a:r>
              <a:rPr lang="zh-CN" altLang="en-US" sz="2000" dirty="0"/>
              <a:t>圆 椭圆</a:t>
            </a:r>
            <a:r>
              <a:rPr lang="en-US" altLang="zh-CN" sz="2000" dirty="0"/>
              <a:t>)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边界条件错误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有无可能是线段不够密集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sz="2000" dirty="0"/>
              <a:t>等温线不圆 为可见的折线段</a:t>
            </a:r>
          </a:p>
          <a:p>
            <a:endParaRPr lang="en-US" altLang="zh-CN" dirty="0"/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B23895-244F-4EB0-AE4F-713EE8521E2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540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4D5CBA5-3ABB-4AF4-9A0A-9F0F140FC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变为线状热源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998DBF-A678-467C-AFDE-635A349E7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88" y="1268413"/>
            <a:ext cx="4782626" cy="232251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E911DFA-7A47-495E-A001-2AEDBCC3B77D}"/>
              </a:ext>
            </a:extLst>
          </p:cNvPr>
          <p:cNvSpPr txBox="1"/>
          <p:nvPr/>
        </p:nvSpPr>
        <p:spPr>
          <a:xfrm>
            <a:off x="5800628" y="2665031"/>
            <a:ext cx="3097323" cy="1851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Tmax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311.59 K</a:t>
            </a: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光程差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6.8427 = 2.178 pi</a:t>
            </a: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论文中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光程差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1.98 pi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E816D2-0A18-4CA4-AE92-5662114E0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88" y="3828779"/>
            <a:ext cx="5038725" cy="253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3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F124DC-167F-4308-BAFD-EF5E4ECE8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衡量热电调制器的几个参数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D07F55-190E-4853-A720-FE70631E1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0538" y="1288111"/>
            <a:ext cx="4995572" cy="5375082"/>
          </a:xfrm>
        </p:spPr>
        <p:txBody>
          <a:bodyPr/>
          <a:lstStyle/>
          <a:p>
            <a:r>
              <a:rPr lang="en-US" altLang="zh-CN" dirty="0"/>
              <a:t>-- </a:t>
            </a:r>
            <a:r>
              <a:rPr lang="zh-CN" altLang="en-US" dirty="0"/>
              <a:t>解释几个参数的意义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30899B9-D31C-4AC6-B189-729D1ABDE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88" y="1288111"/>
            <a:ext cx="6724650" cy="28765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13A9DDA-8142-46E9-AB2A-53E7290279DD}"/>
              </a:ext>
            </a:extLst>
          </p:cNvPr>
          <p:cNvSpPr txBox="1"/>
          <p:nvPr/>
        </p:nvSpPr>
        <p:spPr>
          <a:xfrm>
            <a:off x="2035432" y="6599468"/>
            <a:ext cx="8121134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1200" b="1" dirty="0"/>
              <a:t>Harris, Nicholas C et al., Efficient, compact and low loss thermo-optic phase shifter in silicon, Optics express, 2014.</a:t>
            </a:r>
            <a:r>
              <a:rPr lang="en-US" altLang="zh-CN" sz="1200" dirty="0"/>
              <a:t>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45356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71D03978-54CD-4EB3-8B06-9A21D1E48BA9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/>
              <a:lstStyle/>
              <a:p>
                <a:pPr lvl="0"/>
                <a:r>
                  <a:rPr lang="zh-CN" altLang="en-US" sz="1800" dirty="0">
                    <a:solidFill>
                      <a:prstClr val="black"/>
                    </a:solidFill>
                  </a:rPr>
                  <a:t>上下左右边界</a:t>
                </a:r>
                <a:r>
                  <a:rPr lang="en-US" altLang="zh-CN" sz="1800" dirty="0">
                    <a:solidFill>
                      <a:prstClr val="black"/>
                    </a:solidFill>
                  </a:rPr>
                  <a:t>: T = 293.15 K</a:t>
                </a:r>
              </a:p>
              <a:p>
                <a:pPr lvl="0"/>
                <a:r>
                  <a:rPr lang="zh-CN" altLang="en-US" sz="1800" dirty="0">
                    <a:solidFill>
                      <a:prstClr val="black"/>
                    </a:solidFill>
                  </a:rPr>
                  <a:t>波导方向边界</a:t>
                </a:r>
                <a:r>
                  <a:rPr lang="en-US" altLang="zh-CN" sz="1800" dirty="0">
                    <a:solidFill>
                      <a:prstClr val="black"/>
                    </a:solidFill>
                  </a:rPr>
                  <a:t>: heat flux, T = 293.15 K,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=10</m:t>
                    </m:r>
                    <m:r>
                      <a:rPr lang="en-US" altLang="zh-CN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sz="18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sz="18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18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altLang="zh-CN" sz="1800" dirty="0">
                  <a:solidFill>
                    <a:prstClr val="black"/>
                  </a:solidFill>
                </a:endParaRPr>
              </a:p>
              <a:p>
                <a:pPr lvl="0"/>
                <a:r>
                  <a:rPr lang="zh-CN" altLang="en-US" sz="1800" dirty="0">
                    <a:solidFill>
                      <a:prstClr val="black"/>
                    </a:solidFill>
                  </a:rPr>
                  <a:t>光程差</a:t>
                </a:r>
                <a:r>
                  <a:rPr lang="en-US" altLang="zh-CN" sz="1800" dirty="0">
                    <a:solidFill>
                      <a:prstClr val="black"/>
                    </a:solidFill>
                  </a:rPr>
                  <a:t>  = 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2.17 pi</a:t>
                </a:r>
                <a:endParaRPr lang="zh-CN" altLang="en-US" sz="1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71D03978-54CD-4EB3-8B06-9A21D1E48B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1067" t="-18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标题 2">
            <a:extLst>
              <a:ext uri="{FF2B5EF4-FFF2-40B4-BE49-F238E27FC236}">
                <a16:creationId xmlns:a16="http://schemas.microsoft.com/office/drawing/2014/main" id="{4DE1FDCE-24ED-4F7E-B66E-C4A93107B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改变边界条件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99E6422-76EE-466D-ACD2-2639BF0F18D5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>
            <a:normAutofit/>
          </a:bodyPr>
          <a:lstStyle/>
          <a:p>
            <a:r>
              <a:rPr lang="zh-CN" altLang="en-US" sz="1800" dirty="0"/>
              <a:t>所有边界</a:t>
            </a:r>
            <a:r>
              <a:rPr lang="en-US" altLang="zh-CN" sz="1800" dirty="0"/>
              <a:t>: </a:t>
            </a:r>
            <a:r>
              <a:rPr lang="en-US" altLang="zh-CN" sz="1800" dirty="0">
                <a:solidFill>
                  <a:prstClr val="black"/>
                </a:solidFill>
              </a:rPr>
              <a:t>T = 293.15 K</a:t>
            </a:r>
          </a:p>
          <a:p>
            <a:r>
              <a:rPr lang="zh-CN" altLang="en-US" sz="1800" dirty="0">
                <a:solidFill>
                  <a:prstClr val="black"/>
                </a:solidFill>
              </a:rPr>
              <a:t>光程差</a:t>
            </a:r>
            <a:r>
              <a:rPr lang="en-US" altLang="zh-CN" sz="1800" dirty="0">
                <a:solidFill>
                  <a:prstClr val="black"/>
                </a:solidFill>
              </a:rPr>
              <a:t>  = </a:t>
            </a:r>
            <a:r>
              <a:rPr lang="en-US" altLang="zh-CN" sz="1800" dirty="0">
                <a:solidFill>
                  <a:srgbClr val="FF0000"/>
                </a:solidFill>
              </a:rPr>
              <a:t>2.15 pi</a:t>
            </a:r>
            <a:endParaRPr lang="zh-CN" altLang="en-US" sz="1800" dirty="0">
              <a:solidFill>
                <a:srgbClr val="FF0000"/>
              </a:solidFill>
            </a:endParaRPr>
          </a:p>
          <a:p>
            <a:endParaRPr lang="en-US" altLang="zh-CN" sz="1800" dirty="0">
              <a:solidFill>
                <a:prstClr val="black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A18530-9E24-49CF-B336-9124A8AD2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05" y="997680"/>
            <a:ext cx="4782626" cy="23225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83B6F51-1832-4CC8-A293-38984F9C462D}"/>
              </a:ext>
            </a:extLst>
          </p:cNvPr>
          <p:cNvSpPr txBox="1"/>
          <p:nvPr/>
        </p:nvSpPr>
        <p:spPr>
          <a:xfrm>
            <a:off x="2678506" y="1646489"/>
            <a:ext cx="201125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Tmax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311.59 K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3D2C4F0-294B-4D4F-949C-73776F187F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908" y="3883689"/>
            <a:ext cx="4783123" cy="232251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6EB0A66-A1C3-4953-9C7E-C376C1039A44}"/>
              </a:ext>
            </a:extLst>
          </p:cNvPr>
          <p:cNvSpPr/>
          <p:nvPr/>
        </p:nvSpPr>
        <p:spPr>
          <a:xfrm>
            <a:off x="2584238" y="4874130"/>
            <a:ext cx="2011256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Tmax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311.58 K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2189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C318C04-E7B8-4CA0-962E-E6CD10383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heat </a:t>
            </a:r>
            <a:r>
              <a:rPr lang="en-US" altLang="zh-CN" sz="2000" dirty="0" err="1"/>
              <a:t>tranfer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conefficients</a:t>
            </a:r>
            <a:r>
              <a:rPr lang="en-US" altLang="zh-CN" sz="2000" dirty="0"/>
              <a:t> </a:t>
            </a:r>
          </a:p>
          <a:p>
            <a:r>
              <a:rPr lang="en-US" altLang="zh-CN" sz="2000" dirty="0"/>
              <a:t>heat transfer per unit area and per degree temperature difference</a:t>
            </a:r>
          </a:p>
          <a:p>
            <a:endParaRPr lang="en-US" altLang="zh-CN" sz="2000" dirty="0"/>
          </a:p>
          <a:p>
            <a:r>
              <a:rPr lang="en-US" altLang="zh-CN" sz="2000" dirty="0"/>
              <a:t>are based on: </a:t>
            </a:r>
          </a:p>
          <a:p>
            <a:r>
              <a:rPr lang="en-US" altLang="zh-CN" sz="2000" dirty="0"/>
              <a:t>phase of streams velocity of stream design of heat exchanger</a:t>
            </a:r>
          </a:p>
          <a:p>
            <a:endParaRPr lang="en-US" altLang="zh-CN" sz="2000" dirty="0"/>
          </a:p>
          <a:p>
            <a:r>
              <a:rPr lang="en-US" altLang="zh-CN" sz="2000" dirty="0"/>
              <a:t>silico dioxide thermal conductivity = 1.4 W/(m*K)</a:t>
            </a:r>
            <a:endParaRPr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A113B0-1059-4940-A25F-33839C476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964" y="3067050"/>
            <a:ext cx="84677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3721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295613-D063-476B-B84B-BC34F4572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 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D01A0E-8DFC-4FB9-BF55-74F2B64F8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888" y="1288111"/>
            <a:ext cx="3108445" cy="5311357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Structure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Simulation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D148F4-C219-47CE-B5D1-E7D544D2D2E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zh-CN" dirty="0"/>
              <a:t>Takumi </a:t>
            </a:r>
            <a:r>
              <a:rPr lang="en-US" altLang="zh-CN" dirty="0" err="1"/>
              <a:t>Fujigaki</a:t>
            </a:r>
            <a:r>
              <a:rPr lang="en-US" altLang="zh-CN" dirty="0"/>
              <a:t> et al., High-efficiency Ge thermo-optic phase shifter on Ge-on-insulator platform, Optics Express, 2019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BEB64DC-A7E7-4DB0-81AF-F776778D5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554" y="1521006"/>
            <a:ext cx="5504513" cy="20773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90FD35-D5E9-464D-A74F-570A826E9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554" y="3598333"/>
            <a:ext cx="5504513" cy="276776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8E3605B-7EE1-41EC-B754-E35D634B47CE}"/>
              </a:ext>
            </a:extLst>
          </p:cNvPr>
          <p:cNvSpPr txBox="1"/>
          <p:nvPr/>
        </p:nvSpPr>
        <p:spPr>
          <a:xfrm>
            <a:off x="7848600" y="1413933"/>
            <a:ext cx="3640667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area: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5251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BD924D8-A83C-4E17-9798-FA8E4FBDA4A2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en-US" altLang="zh-CN" dirty="0"/>
              <a:t>initial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C2AA36-A423-4861-A419-C3267AAE550F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altLang="zh-CN" dirty="0"/>
              <a:t>initial-</a:t>
            </a:r>
            <a:r>
              <a:rPr lang="en-US" altLang="zh-CN" dirty="0" err="1"/>
              <a:t>pt</a:t>
            </a:r>
            <a:r>
              <a:rPr lang="en-US" altLang="zh-CN" dirty="0"/>
              <a:t>-added</a:t>
            </a:r>
          </a:p>
          <a:p>
            <a:r>
              <a:rPr lang="zh-CN" altLang="en-US" dirty="0"/>
              <a:t>添加了薄</a:t>
            </a:r>
            <a:r>
              <a:rPr lang="en-US" altLang="zh-CN" dirty="0" err="1"/>
              <a:t>pt</a:t>
            </a:r>
            <a:r>
              <a:rPr lang="zh-CN" altLang="en-US" dirty="0"/>
              <a:t>层</a:t>
            </a:r>
            <a:endParaRPr lang="en-US" altLang="zh-CN" dirty="0"/>
          </a:p>
          <a:p>
            <a:r>
              <a:rPr lang="zh-CN" altLang="en-US" dirty="0"/>
              <a:t>结果</a:t>
            </a:r>
            <a:r>
              <a:rPr lang="en-US" altLang="zh-CN" dirty="0"/>
              <a:t>: </a:t>
            </a:r>
            <a:r>
              <a:rPr lang="zh-CN" altLang="en-US" dirty="0"/>
              <a:t>轻微变化 </a:t>
            </a:r>
            <a:r>
              <a:rPr lang="en-US" altLang="zh-CN" dirty="0"/>
              <a:t>(slightly different)</a:t>
            </a:r>
          </a:p>
          <a:p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698A9B-97BB-4FD7-BCE7-829BE074587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zh-CN" dirty="0"/>
              <a:t>initial-air-fluid</a:t>
            </a:r>
          </a:p>
          <a:p>
            <a:r>
              <a:rPr lang="zh-CN" altLang="en-US" dirty="0"/>
              <a:t>将</a:t>
            </a:r>
            <a:r>
              <a:rPr lang="en-US" altLang="zh-CN" dirty="0"/>
              <a:t>air</a:t>
            </a:r>
            <a:r>
              <a:rPr lang="zh-CN" altLang="en-US" dirty="0"/>
              <a:t>设置为流体</a:t>
            </a:r>
            <a:endParaRPr lang="en-US" altLang="zh-CN" dirty="0"/>
          </a:p>
          <a:p>
            <a:r>
              <a:rPr lang="zh-CN" altLang="en-US" dirty="0"/>
              <a:t>结果</a:t>
            </a:r>
            <a:r>
              <a:rPr lang="en-US" altLang="zh-CN" dirty="0"/>
              <a:t>: </a:t>
            </a:r>
            <a:r>
              <a:rPr lang="zh-CN" altLang="en-US" dirty="0"/>
              <a:t>结果完全相同</a:t>
            </a:r>
            <a:r>
              <a:rPr lang="en-US" altLang="zh-CN" dirty="0"/>
              <a:t>(exactly the same)</a:t>
            </a:r>
          </a:p>
          <a:p>
            <a:r>
              <a:rPr lang="zh-CN" altLang="en-US" dirty="0"/>
              <a:t>结论</a:t>
            </a:r>
            <a:r>
              <a:rPr lang="en-US" altLang="zh-CN" dirty="0"/>
              <a:t>: </a:t>
            </a:r>
            <a:r>
              <a:rPr lang="zh-CN" altLang="en-US" dirty="0"/>
              <a:t>使用流体应设置压强 流速等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不适用与本情况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18F5A6-7293-4F46-B106-78E7ADEE7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39" y="79594"/>
            <a:ext cx="4043361" cy="21742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F886D28-AEDC-4E81-9EC3-993CF168B606}"/>
              </a:ext>
            </a:extLst>
          </p:cNvPr>
          <p:cNvSpPr txBox="1"/>
          <p:nvPr/>
        </p:nvSpPr>
        <p:spPr>
          <a:xfrm>
            <a:off x="4563531" y="347133"/>
            <a:ext cx="2225289" cy="7191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波导中心处温度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[K]</a:t>
            </a:r>
          </a:p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文献中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~ 314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2AB025D-1EC9-410B-B375-D0407DFFBD73}"/>
              </a:ext>
            </a:extLst>
          </p:cNvPr>
          <p:cNvSpPr txBox="1"/>
          <p:nvPr/>
        </p:nvSpPr>
        <p:spPr>
          <a:xfrm>
            <a:off x="5219160" y="1912258"/>
            <a:ext cx="91403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311.11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215526D-3765-4267-8965-2224A3598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39" y="2358698"/>
            <a:ext cx="4043361" cy="214060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89B1B67-50D8-49CA-9674-4CB955824DE1}"/>
              </a:ext>
            </a:extLst>
          </p:cNvPr>
          <p:cNvSpPr txBox="1"/>
          <p:nvPr/>
        </p:nvSpPr>
        <p:spPr>
          <a:xfrm>
            <a:off x="5219160" y="4128768"/>
            <a:ext cx="91403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311.11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665961F-D1D6-45F9-8CEC-5DFA76493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39" y="4604109"/>
            <a:ext cx="4043361" cy="214638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9763BF5-E548-400B-B609-9192D7583ADB}"/>
              </a:ext>
            </a:extLst>
          </p:cNvPr>
          <p:cNvSpPr txBox="1"/>
          <p:nvPr/>
        </p:nvSpPr>
        <p:spPr>
          <a:xfrm>
            <a:off x="5219160" y="6262368"/>
            <a:ext cx="91403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310.14</a:t>
            </a:r>
          </a:p>
        </p:txBody>
      </p:sp>
    </p:spTree>
    <p:extLst>
      <p:ext uri="{BB962C8B-B14F-4D97-AF65-F5344CB8AC3E}">
        <p14:creationId xmlns:p14="http://schemas.microsoft.com/office/powerpoint/2010/main" val="35569777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C944491-BBB2-4015-81D4-8AA995234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Observation:</a:t>
            </a:r>
          </a:p>
          <a:p>
            <a:pPr marL="514350" indent="-514350">
              <a:buAutoNum type="arabicPeriod"/>
            </a:pPr>
            <a:r>
              <a:rPr lang="en-US" altLang="zh-CN" dirty="0"/>
              <a:t>steady-state </a:t>
            </a:r>
            <a:r>
              <a:rPr lang="zh-CN" altLang="en-US" dirty="0"/>
              <a:t>与电学联系</a:t>
            </a:r>
            <a:endParaRPr lang="en-US" altLang="zh-CN" dirty="0"/>
          </a:p>
          <a:p>
            <a:pPr marL="1200150" lvl="1" indent="-514350">
              <a:buAutoNum type="arabicPeriod"/>
            </a:pPr>
            <a:r>
              <a:rPr lang="zh-CN" altLang="en-US" dirty="0"/>
              <a:t>形成平衡需要热源</a:t>
            </a:r>
            <a:r>
              <a:rPr lang="en-US" altLang="zh-CN" dirty="0"/>
              <a:t>(source)</a:t>
            </a:r>
            <a:r>
              <a:rPr lang="zh-CN" altLang="en-US" dirty="0"/>
              <a:t>和热井</a:t>
            </a:r>
            <a:r>
              <a:rPr lang="en-US" altLang="zh-CN" dirty="0"/>
              <a:t>(sink), </a:t>
            </a:r>
            <a:r>
              <a:rPr lang="zh-CN" altLang="en-US" dirty="0"/>
              <a:t>热井可以是边界条件确定的</a:t>
            </a:r>
            <a:r>
              <a:rPr lang="en-US" altLang="zh-CN" dirty="0"/>
              <a:t> – </a:t>
            </a:r>
            <a:r>
              <a:rPr lang="zh-CN" altLang="en-US" dirty="0"/>
              <a:t>可以类比为高电势和低电势</a:t>
            </a:r>
            <a:endParaRPr lang="en-US" altLang="zh-CN" dirty="0"/>
          </a:p>
          <a:p>
            <a:pPr marL="1200150" lvl="1" indent="-514350">
              <a:buAutoNum type="arabicPeriod"/>
            </a:pPr>
            <a:r>
              <a:rPr lang="zh-CN" altLang="en-US" dirty="0"/>
              <a:t>热的传导</a:t>
            </a:r>
            <a:r>
              <a:rPr lang="en-US" altLang="zh-CN" dirty="0"/>
              <a:t>: </a:t>
            </a:r>
            <a:r>
              <a:rPr lang="zh-CN" altLang="en-US" dirty="0"/>
              <a:t>热源和各个热井之间的材料形成热阻</a:t>
            </a:r>
            <a:r>
              <a:rPr lang="en-US" altLang="zh-CN" dirty="0"/>
              <a:t>, </a:t>
            </a:r>
            <a:r>
              <a:rPr lang="zh-CN" altLang="en-US" dirty="0"/>
              <a:t>类比电阻</a:t>
            </a:r>
            <a:endParaRPr lang="en-US" altLang="zh-CN" dirty="0"/>
          </a:p>
          <a:p>
            <a:pPr marL="1200150" lvl="1" indent="-514350">
              <a:buAutoNum type="arabicPeriod"/>
            </a:pPr>
            <a:r>
              <a:rPr lang="zh-CN" altLang="en-US" dirty="0"/>
              <a:t>稳态解温度分布由热阻分布决定 </a:t>
            </a:r>
            <a:r>
              <a:rPr lang="en-US" altLang="zh-CN" dirty="0"/>
              <a:t>– </a:t>
            </a:r>
            <a:r>
              <a:rPr lang="zh-CN" altLang="en-US" dirty="0"/>
              <a:t>电势分布由电阻决定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稳态解的分布只与物体的导热系数</a:t>
            </a:r>
            <a:r>
              <a:rPr lang="en-US" altLang="zh-CN" dirty="0"/>
              <a:t>(thermal conductivity)</a:t>
            </a:r>
            <a:r>
              <a:rPr lang="zh-CN" altLang="en-US" dirty="0"/>
              <a:t>有关</a:t>
            </a:r>
            <a:r>
              <a:rPr lang="en-US" altLang="zh-CN" dirty="0"/>
              <a:t>,</a:t>
            </a:r>
            <a:r>
              <a:rPr lang="zh-CN" altLang="en-US" dirty="0"/>
              <a:t> 而与物体的比热容</a:t>
            </a:r>
            <a:r>
              <a:rPr lang="en-US" altLang="zh-CN" dirty="0"/>
              <a:t>(specific heat)</a:t>
            </a:r>
            <a:r>
              <a:rPr lang="zh-CN" altLang="en-US" dirty="0"/>
              <a:t>和密度</a:t>
            </a:r>
            <a:r>
              <a:rPr lang="en-US" altLang="zh-CN" dirty="0"/>
              <a:t>(density)</a:t>
            </a:r>
            <a:r>
              <a:rPr lang="zh-CN" altLang="en-US" dirty="0"/>
              <a:t>无关</a:t>
            </a:r>
            <a:r>
              <a:rPr lang="en-US" altLang="zh-CN" dirty="0"/>
              <a:t>.</a:t>
            </a:r>
          </a:p>
          <a:p>
            <a:pPr marL="514350" indent="-514350">
              <a:buAutoNum type="arabicPeriod"/>
            </a:pPr>
            <a:endParaRPr lang="en-US" altLang="zh-CN" dirty="0"/>
          </a:p>
          <a:p>
            <a:r>
              <a:rPr lang="en-US" altLang="zh-CN" dirty="0"/>
              <a:t>-- </a:t>
            </a:r>
            <a:r>
              <a:rPr lang="zh-CN" altLang="en-US" dirty="0"/>
              <a:t>解释上页中添加</a:t>
            </a:r>
            <a:r>
              <a:rPr lang="en-US" altLang="zh-CN" dirty="0"/>
              <a:t>Pt</a:t>
            </a:r>
            <a:r>
              <a:rPr lang="zh-CN" altLang="en-US" dirty="0"/>
              <a:t>层后温度变化</a:t>
            </a:r>
            <a:endParaRPr lang="en-US" altLang="zh-CN" dirty="0"/>
          </a:p>
          <a:p>
            <a:pPr marL="514350" indent="-514350"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6715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3B4FABA-3723-40A6-AA8B-9FE23FF896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6933" y="1268413"/>
            <a:ext cx="9831387" cy="508757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53961BD-9968-48B4-B2E1-24C00F80316F}"/>
              </a:ext>
            </a:extLst>
          </p:cNvPr>
          <p:cNvSpPr txBox="1"/>
          <p:nvPr/>
        </p:nvSpPr>
        <p:spPr>
          <a:xfrm>
            <a:off x="524933" y="524934"/>
            <a:ext cx="15240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仿真结果</a:t>
            </a:r>
          </a:p>
        </p:txBody>
      </p:sp>
    </p:spTree>
    <p:extLst>
      <p:ext uri="{BB962C8B-B14F-4D97-AF65-F5344CB8AC3E}">
        <p14:creationId xmlns:p14="http://schemas.microsoft.com/office/powerpoint/2010/main" val="38585298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312A48C-F469-44CE-913C-EC7C21FB2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验证</a:t>
            </a:r>
            <a:r>
              <a:rPr lang="en-US" altLang="zh-CN" dirty="0"/>
              <a:t>: </a:t>
            </a:r>
            <a:r>
              <a:rPr lang="zh-CN" altLang="en-US" dirty="0"/>
              <a:t>材料的</a:t>
            </a:r>
            <a:r>
              <a:rPr lang="en-US" altLang="zh-CN" dirty="0"/>
              <a:t>heat capacity, density</a:t>
            </a:r>
            <a:r>
              <a:rPr lang="zh-CN" altLang="en-US" dirty="0"/>
              <a:t>不影响</a:t>
            </a:r>
            <a:r>
              <a:rPr lang="en-US" altLang="zh-CN" dirty="0"/>
              <a:t>steady-state</a:t>
            </a:r>
            <a:r>
              <a:rPr lang="zh-CN" altLang="en-US" dirty="0"/>
              <a:t>仿真结果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DD5EBA-B754-4DAE-B447-9C0A4586D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04" y="893234"/>
            <a:ext cx="5343525" cy="26479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5206D39-F5C1-4C8A-B425-29E9E32E8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03" y="3746351"/>
            <a:ext cx="53435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24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E20EE79-7AC9-4EE9-976F-520173078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改变空气导热系数的影响</a:t>
            </a:r>
            <a:endParaRPr lang="en-US" altLang="zh-CN" dirty="0"/>
          </a:p>
          <a:p>
            <a:r>
              <a:rPr lang="zh-CN" altLang="en-US" dirty="0"/>
              <a:t>猜想</a:t>
            </a:r>
            <a:r>
              <a:rPr lang="en-US" altLang="zh-CN" dirty="0"/>
              <a:t>: K </a:t>
            </a:r>
            <a:r>
              <a:rPr lang="zh-CN" altLang="en-US" dirty="0"/>
              <a:t>上升</a:t>
            </a:r>
            <a:r>
              <a:rPr lang="en-US" altLang="zh-CN" dirty="0"/>
              <a:t>, </a:t>
            </a:r>
            <a:r>
              <a:rPr lang="zh-CN" altLang="en-US" dirty="0"/>
              <a:t>空气侧热阻减小</a:t>
            </a:r>
            <a:r>
              <a:rPr lang="en-US" altLang="zh-CN" dirty="0"/>
              <a:t>, </a:t>
            </a:r>
            <a:r>
              <a:rPr lang="zh-CN" altLang="en-US" dirty="0"/>
              <a:t>热源产生的热更多的从空气侧流失</a:t>
            </a:r>
            <a:r>
              <a:rPr lang="en-US" altLang="zh-CN" dirty="0"/>
              <a:t>, </a:t>
            </a:r>
            <a:r>
              <a:rPr lang="zh-CN" altLang="en-US" dirty="0"/>
              <a:t>下侧温度降低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结论</a:t>
            </a:r>
            <a:r>
              <a:rPr lang="en-US" altLang="zh-CN" dirty="0"/>
              <a:t>: </a:t>
            </a:r>
            <a:r>
              <a:rPr lang="zh-CN" altLang="en-US" dirty="0"/>
              <a:t>与猜想相同</a:t>
            </a:r>
            <a:r>
              <a:rPr lang="en-US" altLang="zh-CN" dirty="0"/>
              <a:t>, </a:t>
            </a:r>
            <a:r>
              <a:rPr lang="zh-CN" altLang="en-US" dirty="0"/>
              <a:t>但改变幅度 </a:t>
            </a:r>
            <a:r>
              <a:rPr lang="en-US" altLang="zh-CN" dirty="0"/>
              <a:t>&lt; 1 K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0AD203-B02F-40BD-AE01-32E00C897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04" y="1854200"/>
            <a:ext cx="54197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502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2D86E-FCC5-461D-89CF-A58C31D6C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 1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652E64-EEB3-42B2-9083-432E75EF2853}"/>
              </a:ext>
            </a:extLst>
          </p:cNvPr>
          <p:cNvSpPr txBox="1"/>
          <p:nvPr/>
        </p:nvSpPr>
        <p:spPr>
          <a:xfrm>
            <a:off x="1213893" y="6599468"/>
            <a:ext cx="9764211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1200" b="1" dirty="0"/>
              <a:t>Joris Van </a:t>
            </a:r>
            <a:r>
              <a:rPr lang="en-US" altLang="zh-CN" sz="1200" b="1" dirty="0" err="1"/>
              <a:t>Campenhout</a:t>
            </a:r>
            <a:r>
              <a:rPr lang="en-US" altLang="zh-CN" sz="1200" b="1" dirty="0"/>
              <a:t> et al., Integrated </a:t>
            </a:r>
            <a:r>
              <a:rPr lang="en-US" altLang="zh-CN" sz="1200" b="1" dirty="0" err="1"/>
              <a:t>NiSi</a:t>
            </a:r>
            <a:r>
              <a:rPr lang="en-US" altLang="zh-CN" sz="1200" b="1" dirty="0"/>
              <a:t> waveguide heaters for CMOS-compatible silicon thermo-optic devices, Optics Letters, 2010.</a:t>
            </a:r>
            <a:r>
              <a:rPr lang="en-US" altLang="zh-CN" sz="1200" dirty="0"/>
              <a:t> 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AFE7D5A-980A-40F5-87A3-47A8E83D5DE2}"/>
              </a:ext>
            </a:extLst>
          </p:cNvPr>
          <p:cNvSpPr txBox="1"/>
          <p:nvPr/>
        </p:nvSpPr>
        <p:spPr>
          <a:xfrm>
            <a:off x="6095998" y="1949132"/>
            <a:ext cx="6207245" cy="2211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描述结构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两个变量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)w = 1 um, s 0.1~4 um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描述材料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热源</a:t>
            </a: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NiSi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通电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A17A931-A240-4ED5-82DE-FFE612F53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88" y="3012329"/>
            <a:ext cx="5309779" cy="130184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CFB7C3-9913-4AF9-9A27-7505D90A8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8" y="4210135"/>
            <a:ext cx="3676926" cy="1879579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DF7B39A4-6EA6-4467-B87E-FEE1B57AAB48}"/>
              </a:ext>
            </a:extLst>
          </p:cNvPr>
          <p:cNvSpPr/>
          <p:nvPr/>
        </p:nvSpPr>
        <p:spPr>
          <a:xfrm>
            <a:off x="6096000" y="6066015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rgbClr val="231F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slab: lower thermal conductivity due to phonon boundary scattering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C65051-EBCD-4546-A531-BF96F2C738F8}"/>
              </a:ext>
            </a:extLst>
          </p:cNvPr>
          <p:cNvSpPr txBox="1"/>
          <p:nvPr/>
        </p:nvSpPr>
        <p:spPr>
          <a:xfrm>
            <a:off x="2480733" y="4442554"/>
            <a:ext cx="649537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文献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6611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D2FA802-6F2B-49B5-9BE7-F450C027B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论文中的仿真工作</a:t>
            </a:r>
          </a:p>
        </p:txBody>
      </p:sp>
      <p:pic>
        <p:nvPicPr>
          <p:cNvPr id="3" name="内容占位符 4">
            <a:extLst>
              <a:ext uri="{FF2B5EF4-FFF2-40B4-BE49-F238E27FC236}">
                <a16:creationId xmlns:a16="http://schemas.microsoft.com/office/drawing/2014/main" id="{7A339501-84BA-4E06-ABA0-7142E2F29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09" y="1911880"/>
            <a:ext cx="5716177" cy="35245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AAA7953-C1AB-4B36-9824-4B911BC9CDC6}"/>
                  </a:ext>
                </a:extLst>
              </p:cNvPr>
              <p:cNvSpPr txBox="1"/>
              <p:nvPr/>
            </p:nvSpPr>
            <p:spPr>
              <a:xfrm>
                <a:off x="6239933" y="1268413"/>
                <a:ext cx="5716177" cy="3888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altLang="zh-CN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steady-state 2-D 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thermal simulation,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设定热源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边界条件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初始值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求稳态解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. (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只有热学仿真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热源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面热源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en-US" altLang="zh-CN" sz="20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2D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图中为两条线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 </a:t>
                </a:r>
                <a:endParaRPr lang="en-US" altLang="zh-CN" sz="2000" b="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0.1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𝑚𝑊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→ 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10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8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𝑊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(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如何推算的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波导上方</a:t>
                </a:r>
                <a:r>
                  <a:rPr lang="en-US" altLang="zh-CN" sz="20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1um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空气层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90000"/>
                  </a:lnSpc>
                  <a:spcBef>
                    <a:spcPts val="1000"/>
                  </a:spcBef>
                </a:pP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变量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w = 1 um, s = 0.5 um,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空气层厚度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</a:t>
                </a:r>
                <a:r>
                  <a:rPr lang="en-US" altLang="zh-CN" sz="20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1um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结果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dt(waveguide) ~ </a:t>
                </a:r>
                <a:r>
                  <a:rPr lang="en-US" altLang="zh-CN" sz="2000" dirty="0" err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23K</a:t>
                </a:r>
                <a:endParaRPr lang="en-US" altLang="zh-CN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AAA7953-C1AB-4B36-9824-4B911BC9CD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933" y="1268413"/>
                <a:ext cx="5716177" cy="3888244"/>
              </a:xfrm>
              <a:prstGeom prst="rect">
                <a:avLst/>
              </a:prstGeom>
              <a:blipFill>
                <a:blip r:embed="rId3"/>
                <a:stretch>
                  <a:fillRect l="-1174" t="-1567" r="-3522" b="-1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9609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994B327-CC6B-49FB-B2C8-ED11C5676D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/>
                  <a:t>问题</a:t>
                </a:r>
                <a:r>
                  <a:rPr lang="en-US" altLang="zh-CN" sz="2400" dirty="0"/>
                  <a:t>:</a:t>
                </a:r>
              </a:p>
              <a:p>
                <a:pPr marL="514350" indent="-514350">
                  <a:buAutoNum type="arabicPeriod"/>
                </a:pPr>
                <a:r>
                  <a:rPr lang="zh-CN" altLang="en-US" sz="2400" dirty="0"/>
                  <a:t>功率的转换</a:t>
                </a:r>
                <a:endParaRPr lang="en-US" altLang="zh-CN" sz="2400" dirty="0"/>
              </a:p>
              <a:p>
                <a:pPr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0.1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𝑚𝑊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 → 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514350" indent="-514350">
                  <a:buAutoNum type="arabicPeriod"/>
                </a:pPr>
                <a:r>
                  <a:rPr lang="zh-CN" altLang="en-US" sz="2400" dirty="0"/>
                  <a:t>边界条件的确定</a:t>
                </a:r>
                <a:endParaRPr lang="en-US" altLang="zh-CN" sz="2400" dirty="0"/>
              </a:p>
              <a:p>
                <a:pPr marL="514350" indent="-514350">
                  <a:buAutoNum type="arabicPeriod"/>
                </a:pPr>
                <a:r>
                  <a:rPr lang="zh-CN" altLang="en-US" sz="2400" dirty="0"/>
                  <a:t>结构不确定</a:t>
                </a:r>
                <a:endParaRPr lang="en-US" altLang="zh-CN" dirty="0"/>
              </a:p>
              <a:p>
                <a:pPr marL="514350" indent="-514350">
                  <a:buAutoNum type="arabicPeriod"/>
                </a:pPr>
                <a:r>
                  <a:rPr lang="zh-CN" altLang="en-US" dirty="0"/>
                  <a:t>仿真区域大小</a:t>
                </a:r>
                <a:endParaRPr lang="en-US" altLang="zh-CN" dirty="0"/>
              </a:p>
              <a:p>
                <a:endParaRPr lang="en-US" altLang="zh-CN" sz="2400" dirty="0"/>
              </a:p>
              <a:p>
                <a:endParaRPr lang="en-US" altLang="zh-CN" dirty="0"/>
              </a:p>
              <a:p>
                <a:endParaRPr lang="en-US" altLang="zh-CN" sz="2400" dirty="0"/>
              </a:p>
              <a:p>
                <a:r>
                  <a:rPr lang="en-US" altLang="zh-CN" sz="2400" dirty="0"/>
                  <a:t>3</a:t>
                </a:r>
                <a:r>
                  <a:rPr lang="zh-CN" altLang="en-US" sz="2400" dirty="0"/>
                  <a:t>类边界条件</a:t>
                </a:r>
                <a:r>
                  <a:rPr lang="en-US" altLang="zh-CN" sz="2400" dirty="0"/>
                  <a:t>:</a:t>
                </a:r>
              </a:p>
              <a:p>
                <a:pPr marL="457200" indent="-457200">
                  <a:buAutoNum type="arabicPeriod"/>
                </a:pPr>
                <a:r>
                  <a:rPr lang="zh-CN" altLang="en-US" sz="2400" dirty="0"/>
                  <a:t>第一类边界条件</a:t>
                </a:r>
                <a:r>
                  <a:rPr lang="en-US" altLang="zh-CN" dirty="0"/>
                  <a:t> </a:t>
                </a:r>
                <a:r>
                  <a:rPr lang="zh-CN" altLang="en-US" sz="2000" dirty="0"/>
                  <a:t>规定了边界上的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温度值</a:t>
                </a:r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 marL="457200" indent="-457200">
                  <a:buAutoNum type="arabicPeriod"/>
                </a:pPr>
                <a:r>
                  <a:rPr lang="zh-CN" altLang="en-US" sz="2400" dirty="0"/>
                  <a:t>第二类边界条件</a:t>
                </a:r>
                <a:r>
                  <a:rPr lang="en-US" altLang="zh-CN" dirty="0"/>
                  <a:t> </a:t>
                </a:r>
                <a:r>
                  <a:rPr lang="zh-CN" altLang="en-US" sz="2000" dirty="0"/>
                  <a:t>规定了边界上的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热流密度值</a:t>
                </a:r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 marL="457200" indent="-457200">
                  <a:buAutoNum type="arabicPeriod"/>
                </a:pPr>
                <a:r>
                  <a:rPr lang="zh-CN" altLang="en-US" sz="2400" dirty="0"/>
                  <a:t>第三类边界条件</a:t>
                </a:r>
                <a:r>
                  <a:rPr lang="en-US" altLang="zh-CN" dirty="0"/>
                  <a:t> </a:t>
                </a:r>
                <a:r>
                  <a:rPr lang="zh-CN" altLang="en-US" sz="2000" dirty="0"/>
                  <a:t>规定了边界条件上表面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传热系数</a:t>
                </a:r>
                <a:r>
                  <a:rPr lang="zh-CN" altLang="en-US" sz="2000" dirty="0"/>
                  <a:t>以及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外界温度</a:t>
                </a:r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 lvl="1" indent="0">
                  <a:buNone/>
                </a:pPr>
                <a:endParaRPr lang="en-US" altLang="zh-CN" sz="2000" dirty="0"/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E994B327-CC6B-49FB-B2C8-ED11C5676D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89" t="-13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11AB491C-A199-4746-8CD0-E517A88381B3}"/>
              </a:ext>
            </a:extLst>
          </p:cNvPr>
          <p:cNvCxnSpPr/>
          <p:nvPr/>
        </p:nvCxnSpPr>
        <p:spPr>
          <a:xfrm>
            <a:off x="218135" y="4148667"/>
            <a:ext cx="11737975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5662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0F2E3E49-CB48-491E-9FD7-DCB7C3F9366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6628" y="728133"/>
            <a:ext cx="5669481" cy="5871335"/>
          </a:xfrm>
        </p:spPr>
        <p:txBody>
          <a:bodyPr/>
          <a:lstStyle/>
          <a:p>
            <a:r>
              <a:rPr lang="zh-CN" altLang="en-US" dirty="0"/>
              <a:t>仿真区域</a:t>
            </a:r>
            <a:r>
              <a:rPr lang="en-US" altLang="zh-CN" dirty="0"/>
              <a:t>: [</a:t>
            </a:r>
            <a:r>
              <a:rPr lang="el-GR" altLang="zh-CN" dirty="0"/>
              <a:t>μ</a:t>
            </a:r>
            <a:r>
              <a:rPr lang="en-US" altLang="zh-CN" dirty="0"/>
              <a:t>m]  20 x 2.3 (w, h)</a:t>
            </a:r>
          </a:p>
          <a:p>
            <a:r>
              <a:rPr lang="zh-CN" altLang="en-US" dirty="0"/>
              <a:t>详述各个区域</a:t>
            </a:r>
            <a:endParaRPr lang="en-US" altLang="zh-CN" dirty="0"/>
          </a:p>
          <a:p>
            <a:r>
              <a:rPr lang="en-US" altLang="zh-CN" dirty="0" err="1"/>
              <a:t>NiSi</a:t>
            </a:r>
            <a:r>
              <a:rPr lang="en-US" altLang="zh-CN" dirty="0"/>
              <a:t> Cladding: 0.05 </a:t>
            </a:r>
            <a:r>
              <a:rPr lang="el-GR" altLang="zh-CN" dirty="0"/>
              <a:t>μ</a:t>
            </a:r>
            <a:r>
              <a:rPr lang="en-US" altLang="zh-CN" dirty="0"/>
              <a:t>m</a:t>
            </a:r>
          </a:p>
          <a:p>
            <a:r>
              <a:rPr lang="en-US" altLang="zh-CN" dirty="0"/>
              <a:t>Si: 0.17 </a:t>
            </a:r>
            <a:r>
              <a:rPr lang="el-GR" altLang="zh-CN" dirty="0"/>
              <a:t>μ</a:t>
            </a:r>
            <a:r>
              <a:rPr lang="en-US" altLang="zh-CN" dirty="0"/>
              <a:t>m</a:t>
            </a:r>
          </a:p>
          <a:p>
            <a:r>
              <a:rPr lang="en-US" altLang="zh-CN" dirty="0" err="1"/>
              <a:t>SiO2</a:t>
            </a:r>
            <a:r>
              <a:rPr lang="en-US" altLang="zh-CN" dirty="0"/>
              <a:t>: 2 </a:t>
            </a:r>
            <a:r>
              <a:rPr lang="el-GR" altLang="zh-CN" dirty="0"/>
              <a:t>μ</a:t>
            </a:r>
            <a:r>
              <a:rPr lang="en-US" altLang="zh-CN" dirty="0"/>
              <a:t>m (</a:t>
            </a:r>
            <a:r>
              <a:rPr lang="zh-CN" altLang="en-US" dirty="0"/>
              <a:t>最开始用</a:t>
            </a:r>
            <a:r>
              <a:rPr lang="en-US" altLang="zh-CN" dirty="0"/>
              <a:t>1 </a:t>
            </a:r>
            <a:r>
              <a:rPr lang="el-GR" altLang="zh-CN" dirty="0"/>
              <a:t>μ</a:t>
            </a:r>
            <a:r>
              <a:rPr lang="en-US" altLang="zh-CN" dirty="0"/>
              <a:t>m</a:t>
            </a:r>
            <a:r>
              <a:rPr lang="zh-CN" altLang="en-US" dirty="0"/>
              <a:t>算的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Si substrate: 0.5 </a:t>
            </a:r>
            <a:r>
              <a:rPr lang="el-GR" altLang="zh-CN" dirty="0"/>
              <a:t>μ</a:t>
            </a:r>
            <a:r>
              <a:rPr lang="en-US" altLang="zh-CN" dirty="0"/>
              <a:t>m(</a:t>
            </a:r>
            <a:r>
              <a:rPr lang="zh-CN" altLang="en-US" dirty="0"/>
              <a:t>最开始用</a:t>
            </a:r>
            <a:r>
              <a:rPr lang="en-US" altLang="zh-CN" dirty="0"/>
              <a:t>0.25 </a:t>
            </a:r>
            <a:r>
              <a:rPr lang="el-GR" altLang="zh-CN" dirty="0"/>
              <a:t>μ</a:t>
            </a:r>
            <a:r>
              <a:rPr lang="en-US" altLang="zh-CN" dirty="0"/>
              <a:t>m</a:t>
            </a:r>
            <a:r>
              <a:rPr lang="zh-CN" altLang="en-US" dirty="0"/>
              <a:t>算的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BF8358-BE68-4E67-9A3E-AF4AE9EDE316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zh-CN" altLang="en-US" dirty="0"/>
              <a:t>初始仿真</a:t>
            </a:r>
          </a:p>
          <a:p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73CA3E-CD6C-47AD-8705-C05206F0A7EB}"/>
              </a:ext>
            </a:extLst>
          </p:cNvPr>
          <p:cNvSpPr txBox="1"/>
          <p:nvPr/>
        </p:nvSpPr>
        <p:spPr>
          <a:xfrm>
            <a:off x="2387909" y="6311418"/>
            <a:ext cx="1082348" cy="286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90000"/>
              </a:lnSpc>
              <a:spcBef>
                <a:spcPts val="1000"/>
              </a:spcBef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仿真结构图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BFCAC3-7B76-4CED-BE6A-6A27D430E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91" y="801062"/>
            <a:ext cx="3797161" cy="2400896"/>
          </a:xfrm>
          <a:prstGeom prst="rect">
            <a:avLst/>
          </a:prstGeom>
        </p:spPr>
      </p:pic>
      <p:sp>
        <p:nvSpPr>
          <p:cNvPr id="7" name="箭头: 圆角右 6">
            <a:extLst>
              <a:ext uri="{FF2B5EF4-FFF2-40B4-BE49-F238E27FC236}">
                <a16:creationId xmlns:a16="http://schemas.microsoft.com/office/drawing/2014/main" id="{69DC9122-42E7-4223-BA1B-3D207E82763E}"/>
              </a:ext>
            </a:extLst>
          </p:cNvPr>
          <p:cNvSpPr/>
          <p:nvPr/>
        </p:nvSpPr>
        <p:spPr>
          <a:xfrm rot="5400000">
            <a:off x="4448542" y="2209800"/>
            <a:ext cx="813816" cy="86868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7BDA062-372C-4920-BE89-9EFCE2070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296" y="3395319"/>
            <a:ext cx="5166665" cy="27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047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A984409-FEF8-4978-964A-86DD53CE981E}"/>
                  </a:ext>
                </a:extLst>
              </p:cNvPr>
              <p:cNvSpPr>
                <a:spLocks noGrp="1"/>
              </p:cNvSpPr>
              <p:nvPr>
                <p:ph idx="1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左右下边界</a:t>
                </a:r>
                <a:r>
                  <a:rPr lang="en-US" altLang="zh-CN" dirty="0"/>
                  <a:t>: T = 293.15 K</a:t>
                </a:r>
              </a:p>
              <a:p>
                <a:r>
                  <a:rPr lang="zh-CN" altLang="en-US" dirty="0"/>
                  <a:t>上边界</a:t>
                </a:r>
                <a:r>
                  <a:rPr lang="en-US" altLang="zh-CN" dirty="0"/>
                  <a:t>: heat flux </a:t>
                </a:r>
                <a:r>
                  <a:rPr lang="zh-CN" altLang="en-US" dirty="0"/>
                  <a:t>热交换</a:t>
                </a:r>
                <a:r>
                  <a:rPr lang="en-US" altLang="zh-CN" dirty="0"/>
                  <a:t>, T = 293.15 K,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=25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温度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波导中心</a:t>
                </a:r>
                <a:r>
                  <a:rPr lang="en-US" altLang="zh-CN" dirty="0"/>
                  <a:t>): 302.87 K, d =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9.72 K</a:t>
                </a:r>
                <a:endParaRPr lang="zh-CN" altLang="en-US" dirty="0">
                  <a:solidFill>
                    <a:srgbClr val="FF0000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6A984409-FEF8-4978-964A-86DD53CE98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1"/>
              </p:nvPr>
            </p:nvSpPr>
            <p:spPr>
              <a:blipFill>
                <a:blip r:embed="rId2"/>
                <a:stretch>
                  <a:fillRect l="-1067" t="-2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7D31C5-C38D-4AD1-9B29-C5FAD61D99A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zh-CN" altLang="en-US" dirty="0"/>
              <a:t>所有边界</a:t>
            </a:r>
            <a:r>
              <a:rPr lang="en-US" altLang="zh-CN" dirty="0"/>
              <a:t>: T = 293.15 K</a:t>
            </a:r>
          </a:p>
          <a:p>
            <a:r>
              <a:rPr lang="zh-CN" altLang="en-US" dirty="0"/>
              <a:t>温度</a:t>
            </a:r>
            <a:r>
              <a:rPr lang="en-US" altLang="zh-CN" dirty="0"/>
              <a:t>(</a:t>
            </a:r>
            <a:r>
              <a:rPr lang="zh-CN" altLang="en-US" dirty="0"/>
              <a:t>波导中心</a:t>
            </a:r>
            <a:r>
              <a:rPr lang="en-US" altLang="zh-CN" dirty="0"/>
              <a:t>): 302.65 K, d = </a:t>
            </a:r>
            <a:r>
              <a:rPr lang="en-US" altLang="zh-CN" dirty="0">
                <a:solidFill>
                  <a:srgbClr val="FF0000"/>
                </a:solidFill>
              </a:rPr>
              <a:t>9.50 K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6D392E0E-CC0C-469D-BACF-A20E65F86105}"/>
                  </a:ext>
                </a:extLst>
              </p:cNvPr>
              <p:cNvSpPr>
                <a:spLocks noGrp="1"/>
              </p:cNvSpPr>
              <p:nvPr>
                <p:ph idx="15"/>
              </p:nvPr>
            </p:nvSpPr>
            <p:spPr>
              <a:xfrm>
                <a:off x="7535863" y="4696883"/>
                <a:ext cx="4572647" cy="1953824"/>
              </a:xfrm>
            </p:spPr>
            <p:txBody>
              <a:bodyPr/>
              <a:lstStyle/>
              <a:p>
                <a:r>
                  <a:rPr lang="zh-CN" altLang="en-US" dirty="0"/>
                  <a:t>左右下边界</a:t>
                </a:r>
                <a:r>
                  <a:rPr lang="en-US" altLang="zh-CN" dirty="0"/>
                  <a:t>: T = 293.15 K</a:t>
                </a:r>
              </a:p>
              <a:p>
                <a:r>
                  <a:rPr lang="zh-CN" altLang="en-US" dirty="0"/>
                  <a:t>上边界</a:t>
                </a:r>
                <a:r>
                  <a:rPr lang="en-US" altLang="zh-CN" dirty="0"/>
                  <a:t>: heat flux </a:t>
                </a:r>
                <a:r>
                  <a:rPr lang="zh-CN" altLang="en-US" dirty="0"/>
                  <a:t>热交换</a:t>
                </a:r>
                <a:r>
                  <a:rPr lang="en-US" altLang="zh-CN" dirty="0"/>
                  <a:t>, T = 293.15 K,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=5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温度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波导中心</a:t>
                </a:r>
                <a:r>
                  <a:rPr lang="en-US" altLang="zh-CN" dirty="0"/>
                  <a:t>): 302.87 K, d =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9.72 K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6D392E0E-CC0C-469D-BACF-A20E65F8610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5"/>
              </p:nvPr>
            </p:nvSpPr>
            <p:spPr>
              <a:xfrm>
                <a:off x="7535863" y="4696883"/>
                <a:ext cx="4572647" cy="1953824"/>
              </a:xfrm>
              <a:blipFill>
                <a:blip r:embed="rId3"/>
                <a:stretch>
                  <a:fillRect l="-1067" t="-2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标题 5">
            <a:extLst>
              <a:ext uri="{FF2B5EF4-FFF2-40B4-BE49-F238E27FC236}">
                <a16:creationId xmlns:a16="http://schemas.microsoft.com/office/drawing/2014/main" id="{C6EC188E-A5E3-4409-876B-4ED2C0F31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90" y="95417"/>
            <a:ext cx="12025018" cy="620516"/>
          </a:xfrm>
        </p:spPr>
        <p:txBody>
          <a:bodyPr/>
          <a:lstStyle/>
          <a:p>
            <a:r>
              <a:rPr lang="en-US" altLang="zh-CN" dirty="0"/>
              <a:t>Buried Oxide Layer(</a:t>
            </a:r>
            <a:r>
              <a:rPr lang="en-US" altLang="zh-CN" dirty="0" err="1"/>
              <a:t>SiO2</a:t>
            </a:r>
            <a:r>
              <a:rPr lang="en-US" altLang="zh-CN" dirty="0"/>
              <a:t>) </a:t>
            </a:r>
            <a:r>
              <a:rPr lang="zh-CN" altLang="en-US" dirty="0"/>
              <a:t>减半时</a:t>
            </a:r>
            <a:r>
              <a:rPr lang="en-US" altLang="zh-CN" dirty="0"/>
              <a:t>(</a:t>
            </a:r>
            <a:r>
              <a:rPr lang="zh-CN" altLang="en-US" dirty="0"/>
              <a:t>错的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86F7A824-6A5C-44C2-9EE7-2EB817173C2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13401C0E-7574-4657-9BBB-8917BA6C0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217" y="4664708"/>
            <a:ext cx="4315522" cy="198599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9CD483F-D4CD-4D17-BB47-3F9D905A9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8346" y="715933"/>
            <a:ext cx="4318223" cy="198746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AA39CDB-53B0-46D6-853F-E3199B42D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5369" y="2690320"/>
            <a:ext cx="4301681" cy="206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815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4F25ADEA-0D92-4051-9C18-A94D3E80A4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对流换热系数</a:t>
                </a:r>
                <a:endParaRPr lang="en-US" altLang="zh-CN" dirty="0"/>
              </a:p>
              <a:p>
                <a:r>
                  <a:rPr lang="zh-CN" altLang="en-US" dirty="0"/>
                  <a:t>单位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zh-CN" altLang="en-US" dirty="0"/>
                  <a:t> 单位温差时的单位面积上的热通量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>
                    <a:solidFill>
                      <a:srgbClr val="FF0000"/>
                    </a:solidFill>
                  </a:rPr>
                  <a:t>影响因素</a:t>
                </a:r>
                <a:r>
                  <a:rPr lang="en-US" altLang="zh-CN" dirty="0"/>
                  <a:t>: </a:t>
                </a:r>
              </a:p>
              <a:p>
                <a:r>
                  <a:rPr lang="en-US" altLang="zh-CN" sz="2000" dirty="0"/>
                  <a:t>1.</a:t>
                </a:r>
                <a:r>
                  <a:rPr lang="zh-CN" altLang="en-US" sz="2000" dirty="0"/>
                  <a:t>对流运动成因和流动状态                                     </a:t>
                </a:r>
                <a:r>
                  <a:rPr lang="en-US" altLang="zh-CN" sz="2000" dirty="0"/>
                  <a:t>2.</a:t>
                </a:r>
                <a:r>
                  <a:rPr lang="zh-CN" altLang="en-US" sz="2000" dirty="0"/>
                  <a:t>流体的物理性质</a:t>
                </a:r>
                <a:r>
                  <a:rPr lang="en-US" altLang="zh-CN" sz="2000" dirty="0"/>
                  <a:t>(</a:t>
                </a:r>
                <a:r>
                  <a:rPr lang="zh-CN" altLang="en-US" sz="2000" dirty="0"/>
                  <a:t>随种类、温度和压力而变化</a:t>
                </a:r>
                <a:r>
                  <a:rPr lang="en-US" altLang="zh-CN" sz="2000" dirty="0"/>
                  <a:t>)</a:t>
                </a:r>
              </a:p>
              <a:p>
                <a:r>
                  <a:rPr lang="en-US" altLang="zh-CN" sz="2000" dirty="0"/>
                  <a:t>3.</a:t>
                </a:r>
                <a:r>
                  <a:rPr lang="zh-CN" altLang="en-US" sz="2000" dirty="0"/>
                  <a:t>传热表面的形状</a:t>
                </a:r>
                <a:r>
                  <a:rPr lang="en-US" altLang="zh-CN" sz="2000" dirty="0"/>
                  <a:t>, </a:t>
                </a:r>
                <a:r>
                  <a:rPr lang="zh-CN" altLang="en-US" sz="2000" dirty="0"/>
                  <a:t>尺寸和相对位置                         </a:t>
                </a:r>
                <a:r>
                  <a:rPr lang="en-US" altLang="zh-CN" sz="2000" dirty="0"/>
                  <a:t>4.</a:t>
                </a:r>
                <a:r>
                  <a:rPr lang="zh-CN" altLang="en-US" sz="2000" dirty="0"/>
                  <a:t>流体有无相变</a:t>
                </a:r>
                <a:r>
                  <a:rPr lang="en-US" altLang="zh-CN" sz="2000" dirty="0"/>
                  <a:t>(</a:t>
                </a:r>
                <a:r>
                  <a:rPr lang="zh-CN" altLang="en-US" sz="2000" dirty="0"/>
                  <a:t>如气态与液态之间的转化</a:t>
                </a:r>
                <a:r>
                  <a:rPr lang="en-US" altLang="zh-CN" sz="2000" dirty="0"/>
                  <a:t>)</a:t>
                </a:r>
                <a:r>
                  <a:rPr lang="zh-CN" altLang="en-US" sz="2000" dirty="0"/>
                  <a:t> </a:t>
                </a:r>
                <a:endParaRPr lang="en-US" altLang="zh-CN" sz="2000" dirty="0"/>
              </a:p>
              <a:p>
                <a:endParaRPr lang="en-US" altLang="zh-CN" dirty="0"/>
              </a:p>
              <a:p>
                <a:r>
                  <a:rPr lang="zh-CN" altLang="en-US" dirty="0"/>
                  <a:t>对流换热系数的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大致量级</a:t>
                </a:r>
                <a:r>
                  <a:rPr lang="en-US" altLang="zh-CN" dirty="0"/>
                  <a:t>: </a:t>
                </a:r>
              </a:p>
              <a:p>
                <a:r>
                  <a:rPr lang="zh-CN" altLang="en-US" sz="2000" dirty="0"/>
                  <a:t>空气自然对流</a:t>
                </a:r>
                <a:r>
                  <a:rPr lang="en-US" altLang="zh-CN" sz="2000" dirty="0"/>
                  <a:t>: 5 – 25                     </a:t>
                </a:r>
                <a:r>
                  <a:rPr lang="zh-CN" altLang="en-US" sz="2000" dirty="0"/>
                  <a:t>气体强制对流 </a:t>
                </a:r>
                <a:r>
                  <a:rPr lang="en-US" altLang="zh-CN" sz="2000" dirty="0"/>
                  <a:t>20 </a:t>
                </a:r>
                <a:r>
                  <a:rPr lang="zh-CN" altLang="en-US" sz="2000" dirty="0"/>
                  <a:t>～ </a:t>
                </a:r>
                <a:r>
                  <a:rPr lang="en-US" altLang="zh-CN" sz="2000" dirty="0"/>
                  <a:t>300                     </a:t>
                </a:r>
                <a:r>
                  <a:rPr lang="zh-CN" altLang="en-US" sz="2000" dirty="0"/>
                  <a:t>水的自然对流 </a:t>
                </a:r>
                <a:r>
                  <a:rPr lang="en-US" altLang="zh-CN" sz="2000" dirty="0"/>
                  <a:t>200 </a:t>
                </a:r>
                <a:r>
                  <a:rPr lang="zh-CN" altLang="en-US" sz="2000" dirty="0"/>
                  <a:t>～</a:t>
                </a:r>
                <a:r>
                  <a:rPr lang="en-US" altLang="zh-CN" sz="2000" dirty="0"/>
                  <a:t>1000 </a:t>
                </a:r>
                <a:r>
                  <a:rPr lang="zh-CN" altLang="en-US" sz="2000" dirty="0"/>
                  <a:t>水的强制对流 </a:t>
                </a:r>
                <a:r>
                  <a:rPr lang="en-US" altLang="zh-CN" sz="2000" dirty="0"/>
                  <a:t>1000 </a:t>
                </a:r>
                <a:r>
                  <a:rPr lang="zh-CN" altLang="en-US" sz="2000" dirty="0"/>
                  <a:t>～ </a:t>
                </a:r>
                <a:r>
                  <a:rPr lang="en-US" altLang="zh-CN" sz="2000" dirty="0"/>
                  <a:t>15000        </a:t>
                </a:r>
                <a:r>
                  <a:rPr lang="zh-CN" altLang="en-US" sz="2000" dirty="0"/>
                  <a:t>油类的强制对流 </a:t>
                </a:r>
                <a:r>
                  <a:rPr lang="en-US" altLang="zh-CN" sz="2000" dirty="0"/>
                  <a:t>50 </a:t>
                </a:r>
                <a:r>
                  <a:rPr lang="zh-CN" altLang="en-US" sz="2000" dirty="0"/>
                  <a:t>～ </a:t>
                </a:r>
                <a:r>
                  <a:rPr lang="en-US" altLang="zh-CN" sz="2000" dirty="0"/>
                  <a:t>1500            </a:t>
                </a:r>
                <a:r>
                  <a:rPr lang="zh-CN" altLang="en-US" sz="2000" dirty="0"/>
                  <a:t>水蒸气的冷凝 </a:t>
                </a:r>
                <a:r>
                  <a:rPr lang="en-US" altLang="zh-CN" sz="2000" dirty="0"/>
                  <a:t>5000 </a:t>
                </a:r>
                <a:r>
                  <a:rPr lang="zh-CN" altLang="en-US" sz="2000" dirty="0"/>
                  <a:t>～ </a:t>
                </a:r>
                <a:r>
                  <a:rPr lang="en-US" altLang="zh-CN" sz="2000" dirty="0"/>
                  <a:t>15000 </a:t>
                </a:r>
                <a:r>
                  <a:rPr lang="zh-CN" altLang="en-US" sz="2000" dirty="0"/>
                  <a:t>有机蒸汽的冷凝 </a:t>
                </a:r>
                <a:r>
                  <a:rPr lang="en-US" altLang="zh-CN" sz="2000" dirty="0"/>
                  <a:t>500 </a:t>
                </a:r>
                <a:r>
                  <a:rPr lang="zh-CN" altLang="en-US" sz="2000" dirty="0"/>
                  <a:t>～ </a:t>
                </a:r>
                <a:r>
                  <a:rPr lang="en-US" altLang="zh-CN" sz="2000" dirty="0"/>
                  <a:t>2000         </a:t>
                </a:r>
                <a:r>
                  <a:rPr lang="zh-CN" altLang="en-US" sz="2000" dirty="0"/>
                  <a:t>水的沸腾 </a:t>
                </a:r>
                <a:r>
                  <a:rPr lang="en-US" altLang="zh-CN" sz="2000" dirty="0"/>
                  <a:t>2500 </a:t>
                </a:r>
                <a:r>
                  <a:rPr lang="zh-CN" altLang="en-US" sz="2000" dirty="0"/>
                  <a:t>～ </a:t>
                </a:r>
                <a:r>
                  <a:rPr lang="en-US" altLang="zh-CN" sz="2000" dirty="0"/>
                  <a:t>25000</a:t>
                </a:r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4F25ADEA-0D92-4051-9C18-A94D3E80A4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32" t="-13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1174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1B241F0-8E60-4EFE-BD19-42922D82F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当时排查原因</a:t>
            </a:r>
            <a:r>
              <a:rPr lang="en-US" altLang="zh-CN" dirty="0"/>
              <a:t>, </a:t>
            </a:r>
            <a:r>
              <a:rPr lang="zh-CN" altLang="en-US" dirty="0"/>
              <a:t>还改变空气层厚度</a:t>
            </a:r>
            <a:r>
              <a:rPr lang="en-US" altLang="zh-CN" dirty="0"/>
              <a:t>..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017265-269E-460D-B1F4-0FEB9BF84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96" y="2325918"/>
            <a:ext cx="7112982" cy="19361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F206265-060F-4B62-B386-E5AE4334B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95" y="4218518"/>
            <a:ext cx="7112982" cy="304263"/>
          </a:xfrm>
          <a:prstGeom prst="rect">
            <a:avLst/>
          </a:prstGeom>
        </p:spPr>
      </p:pic>
      <p:sp>
        <p:nvSpPr>
          <p:cNvPr id="5" name="内容占位符 3">
            <a:extLst>
              <a:ext uri="{FF2B5EF4-FFF2-40B4-BE49-F238E27FC236}">
                <a16:creationId xmlns:a16="http://schemas.microsoft.com/office/drawing/2014/main" id="{13DA2D68-09FA-48B5-B4E1-F82180CE1688}"/>
              </a:ext>
            </a:extLst>
          </p:cNvPr>
          <p:cNvSpPr txBox="1">
            <a:spLocks/>
          </p:cNvSpPr>
          <p:nvPr/>
        </p:nvSpPr>
        <p:spPr>
          <a:xfrm>
            <a:off x="7535862" y="2349500"/>
            <a:ext cx="4572647" cy="21209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之后</a:t>
            </a:r>
            <a:r>
              <a:rPr lang="en-US" altLang="zh-CN" sz="2000" dirty="0"/>
              <a:t>, </a:t>
            </a:r>
            <a:r>
              <a:rPr lang="zh-CN" altLang="en-US" sz="2000" dirty="0"/>
              <a:t>将空气层厚度从</a:t>
            </a:r>
            <a:r>
              <a:rPr lang="en-US" altLang="zh-CN" sz="2000" dirty="0"/>
              <a:t>1</a:t>
            </a:r>
            <a:r>
              <a:rPr lang="el-GR" altLang="zh-CN" sz="2000" dirty="0"/>
              <a:t>μ</a:t>
            </a:r>
            <a:r>
              <a:rPr lang="en-US" altLang="zh-CN" sz="2000" dirty="0"/>
              <a:t>m</a:t>
            </a:r>
            <a:r>
              <a:rPr lang="zh-CN" altLang="en-US" sz="2000" dirty="0"/>
              <a:t>变为</a:t>
            </a:r>
            <a:r>
              <a:rPr lang="en-US" altLang="zh-CN" sz="2000" dirty="0"/>
              <a:t>4</a:t>
            </a:r>
            <a:r>
              <a:rPr lang="el-GR" altLang="zh-CN" sz="2000" dirty="0"/>
              <a:t> μ </a:t>
            </a:r>
            <a:r>
              <a:rPr lang="en-US" altLang="zh-CN" sz="2000" dirty="0"/>
              <a:t>m</a:t>
            </a:r>
          </a:p>
          <a:p>
            <a:r>
              <a:rPr lang="zh-CN" altLang="en-US" sz="2000" dirty="0"/>
              <a:t>边界条件相比上一个不变</a:t>
            </a:r>
            <a:endParaRPr lang="en-US" altLang="zh-CN" sz="2000" dirty="0"/>
          </a:p>
          <a:p>
            <a:r>
              <a:rPr lang="zh-CN" altLang="en-US" sz="2000" dirty="0"/>
              <a:t>左右下边界</a:t>
            </a:r>
            <a:r>
              <a:rPr lang="en-US" altLang="zh-CN" sz="2000" dirty="0"/>
              <a:t>: temperature = initial value</a:t>
            </a:r>
          </a:p>
          <a:p>
            <a:r>
              <a:rPr lang="zh-CN" altLang="en-US" sz="2000" dirty="0"/>
              <a:t>上边界</a:t>
            </a:r>
            <a:r>
              <a:rPr lang="en-US" altLang="zh-CN" sz="2000" dirty="0"/>
              <a:t>: heat flux </a:t>
            </a:r>
            <a:r>
              <a:rPr lang="zh-CN" altLang="en-US" sz="2000" dirty="0"/>
              <a:t>热交换</a:t>
            </a:r>
            <a:r>
              <a:rPr lang="en-US" altLang="zh-CN" sz="2000" dirty="0"/>
              <a:t>, </a:t>
            </a:r>
            <a:r>
              <a:rPr lang="zh-CN" altLang="en-US" sz="2000" dirty="0"/>
              <a:t>假定边界外为初始温度的空气</a:t>
            </a:r>
          </a:p>
        </p:txBody>
      </p:sp>
    </p:spTree>
    <p:extLst>
      <p:ext uri="{BB962C8B-B14F-4D97-AF65-F5344CB8AC3E}">
        <p14:creationId xmlns:p14="http://schemas.microsoft.com/office/powerpoint/2010/main" val="616396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spcBef>
            <a:spcPts val="1000"/>
          </a:spcBef>
          <a:defRPr sz="18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21938</TotalTime>
  <Words>1493</Words>
  <Application>Microsoft Office PowerPoint</Application>
  <PresentationFormat>宽屏</PresentationFormat>
  <Paragraphs>221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等线</vt:lpstr>
      <vt:lpstr>微软雅黑</vt:lpstr>
      <vt:lpstr>Arial</vt:lpstr>
      <vt:lpstr>Cambria Math</vt:lpstr>
      <vt:lpstr>Office 主题​​</vt:lpstr>
      <vt:lpstr>PowerPoint 演示文稿</vt:lpstr>
      <vt:lpstr>衡量热电调制器的几个参数</vt:lpstr>
      <vt:lpstr>Ref 1</vt:lpstr>
      <vt:lpstr>PowerPoint 演示文稿</vt:lpstr>
      <vt:lpstr>PowerPoint 演示文稿</vt:lpstr>
      <vt:lpstr>PowerPoint 演示文稿</vt:lpstr>
      <vt:lpstr>Buried Oxide Layer(SiO2) 减半时(错的) </vt:lpstr>
      <vt:lpstr>PowerPoint 演示文稿</vt:lpstr>
      <vt:lpstr>PowerPoint 演示文稿</vt:lpstr>
      <vt:lpstr>初始仿真结果(空气层厚度1 μm)</vt:lpstr>
      <vt:lpstr>PowerPoint 演示文稿</vt:lpstr>
      <vt:lpstr>增大仿真区域</vt:lpstr>
      <vt:lpstr>疑问</vt:lpstr>
      <vt:lpstr>Ref2</vt:lpstr>
      <vt:lpstr>论文中的仿真</vt:lpstr>
      <vt:lpstr>PowerPoint 演示文稿</vt:lpstr>
      <vt:lpstr>结果对比</vt:lpstr>
      <vt:lpstr>论文中结果不匹配</vt:lpstr>
      <vt:lpstr>PowerPoint 演示文稿</vt:lpstr>
      <vt:lpstr>改变边界条件</vt:lpstr>
      <vt:lpstr>PowerPoint 演示文稿</vt:lpstr>
      <vt:lpstr>Ref 3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整理： 已有LSFM图像处理方案</dc:title>
  <dc:creator>dada</dc:creator>
  <cp:lastModifiedBy>畅 星兆</cp:lastModifiedBy>
  <cp:revision>160</cp:revision>
  <dcterms:created xsi:type="dcterms:W3CDTF">2019-04-05T05:48:18Z</dcterms:created>
  <dcterms:modified xsi:type="dcterms:W3CDTF">2019-11-18T13:28:26Z</dcterms:modified>
</cp:coreProperties>
</file>